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2" r:id="rId6"/>
  </p:sldIdLst>
  <p:sldSz cx="6858000" cy="9144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3132" y="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D9CF4-35F6-4330-B657-E4EB9E122886}" type="datetimeFigureOut">
              <a:rPr lang="ko-KR" altLang="en-US" smtClean="0"/>
              <a:t>2025-07-25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86949-B98C-4DB5-815B-5A1D5FDD4E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665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D9CF4-35F6-4330-B657-E4EB9E122886}" type="datetimeFigureOut">
              <a:rPr lang="ko-KR" altLang="en-US" smtClean="0"/>
              <a:t>2025-07-25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86949-B98C-4DB5-815B-5A1D5FDD4E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8723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D9CF4-35F6-4330-B657-E4EB9E122886}" type="datetimeFigureOut">
              <a:rPr lang="ko-KR" altLang="en-US" smtClean="0"/>
              <a:t>2025-07-25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86949-B98C-4DB5-815B-5A1D5FDD4E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70024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D9CF4-35F6-4330-B657-E4EB9E122886}" type="datetimeFigureOut">
              <a:rPr lang="ko-KR" altLang="en-US" smtClean="0"/>
              <a:t>2025-07-25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86949-B98C-4DB5-815B-5A1D5FDD4E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3082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D9CF4-35F6-4330-B657-E4EB9E122886}" type="datetimeFigureOut">
              <a:rPr lang="ko-KR" altLang="en-US" smtClean="0"/>
              <a:t>2025-07-25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86949-B98C-4DB5-815B-5A1D5FDD4E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4198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D9CF4-35F6-4330-B657-E4EB9E122886}" type="datetimeFigureOut">
              <a:rPr lang="ko-KR" altLang="en-US" smtClean="0"/>
              <a:t>2025-07-25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86949-B98C-4DB5-815B-5A1D5FDD4E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41069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D9CF4-35F6-4330-B657-E4EB9E122886}" type="datetimeFigureOut">
              <a:rPr lang="ko-KR" altLang="en-US" smtClean="0"/>
              <a:t>2025-07-25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86949-B98C-4DB5-815B-5A1D5FDD4E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52987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D9CF4-35F6-4330-B657-E4EB9E122886}" type="datetimeFigureOut">
              <a:rPr lang="ko-KR" altLang="en-US" smtClean="0"/>
              <a:t>2025-07-25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86949-B98C-4DB5-815B-5A1D5FDD4E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68668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D9CF4-35F6-4330-B657-E4EB9E122886}" type="datetimeFigureOut">
              <a:rPr lang="ko-KR" altLang="en-US" smtClean="0"/>
              <a:t>2025-07-25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86949-B98C-4DB5-815B-5A1D5FDD4E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782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D9CF4-35F6-4330-B657-E4EB9E122886}" type="datetimeFigureOut">
              <a:rPr lang="ko-KR" altLang="en-US" smtClean="0"/>
              <a:t>2025-07-25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86949-B98C-4DB5-815B-5A1D5FDD4E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1888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D9CF4-35F6-4330-B657-E4EB9E122886}" type="datetimeFigureOut">
              <a:rPr lang="ko-KR" altLang="en-US" smtClean="0"/>
              <a:t>2025-07-25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86949-B98C-4DB5-815B-5A1D5FDD4E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9954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3D9CF4-35F6-4330-B657-E4EB9E122886}" type="datetimeFigureOut">
              <a:rPr lang="ko-KR" altLang="en-US" smtClean="0"/>
              <a:t>2025-07-25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86949-B98C-4DB5-815B-5A1D5FDD4E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6379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8476780"/>
              </p:ext>
            </p:extLst>
          </p:nvPr>
        </p:nvGraphicFramePr>
        <p:xfrm>
          <a:off x="332656" y="780011"/>
          <a:ext cx="6172200" cy="1775765"/>
        </p:xfrm>
        <a:graphic>
          <a:graphicData uri="http://schemas.openxmlformats.org/drawingml/2006/table">
            <a:tbl>
              <a:tblPr/>
              <a:tblGrid>
                <a:gridCol w="6172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473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3100" b="1" dirty="0" smtClean="0">
                          <a:solidFill>
                            <a:srgbClr val="000000"/>
                          </a:solidFill>
                          <a:effectLst/>
                          <a:latin typeface="HY헤드라인M"/>
                        </a:rPr>
                        <a:t>기아자동차지부 </a:t>
                      </a:r>
                      <a:r>
                        <a:rPr lang="ko-KR" altLang="en-US" sz="3100" b="1" dirty="0" err="1" smtClean="0">
                          <a:solidFill>
                            <a:srgbClr val="000000"/>
                          </a:solidFill>
                          <a:effectLst/>
                          <a:latin typeface="HY헤드라인M"/>
                        </a:rPr>
                        <a:t>정비지회</a:t>
                      </a:r>
                      <a:r>
                        <a:rPr lang="ko-KR" altLang="en-US" sz="3100" b="1" dirty="0" smtClean="0">
                          <a:solidFill>
                            <a:srgbClr val="000000"/>
                          </a:solidFill>
                          <a:effectLst/>
                          <a:latin typeface="HY헤드라인M"/>
                        </a:rPr>
                        <a:t> </a:t>
                      </a:r>
                      <a:endParaRPr lang="en-US" altLang="ko-KR" sz="3100" b="1" dirty="0" smtClean="0">
                        <a:solidFill>
                          <a:srgbClr val="000000"/>
                        </a:solidFill>
                        <a:effectLst/>
                        <a:latin typeface="HY헤드라인M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3100" b="1" dirty="0" smtClean="0">
                          <a:solidFill>
                            <a:srgbClr val="000000"/>
                          </a:solidFill>
                          <a:effectLst/>
                          <a:latin typeface="HY헤드라인M"/>
                        </a:rPr>
                        <a:t>여비</a:t>
                      </a:r>
                      <a:r>
                        <a:rPr lang="ko-KR" altLang="en-US" sz="3100" b="1" baseline="0" dirty="0" smtClean="0">
                          <a:solidFill>
                            <a:srgbClr val="000000"/>
                          </a:solidFill>
                          <a:effectLst/>
                          <a:latin typeface="HY헤드라인M"/>
                        </a:rPr>
                        <a:t> </a:t>
                      </a:r>
                      <a:r>
                        <a:rPr lang="ko-KR" altLang="en-US" sz="3100" b="1" dirty="0" smtClean="0">
                          <a:solidFill>
                            <a:srgbClr val="000000"/>
                          </a:solidFill>
                          <a:effectLst/>
                          <a:latin typeface="HY헤드라인M"/>
                        </a:rPr>
                        <a:t>세칙 </a:t>
                      </a:r>
                      <a:endParaRPr lang="en-US" altLang="ko-KR" sz="3100" b="1" dirty="0" smtClean="0">
                        <a:solidFill>
                          <a:srgbClr val="000000"/>
                        </a:solidFill>
                        <a:effectLst/>
                        <a:latin typeface="HY헤드라인M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79935" marR="79935" marT="39967" marB="39967" anchor="ctr">
                    <a:lnL w="3556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42900" y="4727575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7" name="_x102364872" descr="EMB000004903da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776" y="3455170"/>
            <a:ext cx="3960440" cy="2701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직사각형 8"/>
          <p:cNvSpPr/>
          <p:nvPr/>
        </p:nvSpPr>
        <p:spPr>
          <a:xfrm>
            <a:off x="970484" y="7880593"/>
            <a:ext cx="489654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b="1" dirty="0"/>
              <a:t>전국금속노동조합 </a:t>
            </a:r>
            <a:r>
              <a:rPr lang="ko-KR" altLang="en-US" b="1" dirty="0" smtClean="0"/>
              <a:t>기아자동차지부 </a:t>
            </a:r>
            <a:r>
              <a:rPr lang="ko-KR" altLang="en-US" b="1" dirty="0" err="1" smtClean="0"/>
              <a:t>정비지회</a:t>
            </a:r>
            <a:endParaRPr lang="ko-KR" altLang="en-US" b="1" dirty="0"/>
          </a:p>
        </p:txBody>
      </p:sp>
      <p:sp>
        <p:nvSpPr>
          <p:cNvPr id="10" name="직사각형 9"/>
          <p:cNvSpPr/>
          <p:nvPr/>
        </p:nvSpPr>
        <p:spPr>
          <a:xfrm>
            <a:off x="4293096" y="6211341"/>
            <a:ext cx="230425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en-US" altLang="ko-KR" sz="1400" b="1" dirty="0">
                <a:solidFill>
                  <a:prstClr val="black"/>
                </a:solidFill>
              </a:rPr>
              <a:t>(</a:t>
            </a:r>
            <a:r>
              <a:rPr lang="ko-KR" altLang="en-US" sz="1400" b="1" dirty="0">
                <a:solidFill>
                  <a:prstClr val="black"/>
                </a:solidFill>
              </a:rPr>
              <a:t>개 정</a:t>
            </a:r>
            <a:r>
              <a:rPr lang="en-US" altLang="ko-KR" sz="1400" b="1" dirty="0">
                <a:solidFill>
                  <a:prstClr val="black"/>
                </a:solidFill>
              </a:rPr>
              <a:t>) </a:t>
            </a:r>
            <a:r>
              <a:rPr lang="en-US" altLang="ko-KR" sz="1400" b="1" dirty="0" smtClean="0">
                <a:solidFill>
                  <a:prstClr val="black"/>
                </a:solidFill>
              </a:rPr>
              <a:t>2014.07.31</a:t>
            </a:r>
          </a:p>
          <a:p>
            <a:pPr lvl="0" algn="r">
              <a:lnSpc>
                <a:spcPct val="150000"/>
              </a:lnSpc>
            </a:pPr>
            <a:r>
              <a:rPr lang="en-US" altLang="ko-KR" sz="1400" b="1" dirty="0">
                <a:solidFill>
                  <a:prstClr val="black"/>
                </a:solidFill>
              </a:rPr>
              <a:t> </a:t>
            </a:r>
            <a:r>
              <a:rPr lang="en-US" altLang="ko-KR" sz="1400" b="1" dirty="0" smtClean="0">
                <a:solidFill>
                  <a:prstClr val="black"/>
                </a:solidFill>
              </a:rPr>
              <a:t>     (</a:t>
            </a:r>
            <a:r>
              <a:rPr lang="ko-KR" altLang="en-US" sz="1400" b="1" dirty="0" smtClean="0">
                <a:solidFill>
                  <a:prstClr val="black"/>
                </a:solidFill>
              </a:rPr>
              <a:t>개 정</a:t>
            </a:r>
            <a:r>
              <a:rPr lang="en-US" altLang="ko-KR" sz="1400" b="1" dirty="0" smtClean="0">
                <a:solidFill>
                  <a:prstClr val="black"/>
                </a:solidFill>
              </a:rPr>
              <a:t>) 2021.05.27</a:t>
            </a:r>
          </a:p>
          <a:p>
            <a:pPr lvl="0" algn="r">
              <a:lnSpc>
                <a:spcPct val="150000"/>
              </a:lnSpc>
            </a:pPr>
            <a:r>
              <a:rPr lang="en-US" altLang="ko-KR" sz="1400" b="1" dirty="0" smtClean="0">
                <a:solidFill>
                  <a:prstClr val="black"/>
                </a:solidFill>
              </a:rPr>
              <a:t>(</a:t>
            </a:r>
            <a:r>
              <a:rPr lang="ko-KR" altLang="en-US" sz="1400" b="1" dirty="0" smtClean="0">
                <a:solidFill>
                  <a:prstClr val="black"/>
                </a:solidFill>
              </a:rPr>
              <a:t>개 정</a:t>
            </a:r>
            <a:r>
              <a:rPr lang="en-US" altLang="ko-KR" sz="1400" b="1" dirty="0" smtClean="0">
                <a:solidFill>
                  <a:prstClr val="black"/>
                </a:solidFill>
              </a:rPr>
              <a:t>) 2025.06.18 </a:t>
            </a:r>
          </a:p>
        </p:txBody>
      </p:sp>
    </p:spTree>
    <p:extLst>
      <p:ext uri="{BB962C8B-B14F-4D97-AF65-F5344CB8AC3E}">
        <p14:creationId xmlns:p14="http://schemas.microsoft.com/office/powerpoint/2010/main" val="114996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809000"/>
            <a:ext cx="6858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ko-KR" altLang="en-US" sz="1400" b="1" dirty="0"/>
              <a:t>제</a:t>
            </a:r>
            <a:r>
              <a:rPr lang="en-US" altLang="ko-KR" sz="1400" b="1" dirty="0"/>
              <a:t>1</a:t>
            </a:r>
            <a:r>
              <a:rPr lang="ko-KR" altLang="en-US" sz="1400" b="1" dirty="0"/>
              <a:t>조</a:t>
            </a:r>
            <a:r>
              <a:rPr lang="en-US" altLang="ko-KR" sz="1400" b="1" dirty="0"/>
              <a:t>[</a:t>
            </a:r>
            <a:r>
              <a:rPr lang="ko-KR" altLang="en-US" sz="1400" b="1" dirty="0"/>
              <a:t>목 적</a:t>
            </a:r>
            <a:r>
              <a:rPr lang="en-US" altLang="ko-KR" sz="1400" b="1" dirty="0"/>
              <a:t>]</a:t>
            </a:r>
            <a:endParaRPr lang="ko-KR" altLang="en-US" sz="1400" dirty="0"/>
          </a:p>
          <a:p>
            <a:pPr algn="just"/>
            <a:r>
              <a:rPr lang="ko-KR" altLang="en-US" sz="1400" dirty="0"/>
              <a:t>본 규정은 조합 업무로 인한 출장 자에 대하여 국내외로 출장 여행할 경우에 소요될 경비의 지급 기준을 정함에 있다</a:t>
            </a:r>
            <a:r>
              <a:rPr lang="en-US" altLang="ko-KR" sz="1400" dirty="0"/>
              <a:t>.</a:t>
            </a:r>
            <a:endParaRPr lang="ko-KR" altLang="en-US" sz="1400" dirty="0"/>
          </a:p>
        </p:txBody>
      </p:sp>
      <p:sp>
        <p:nvSpPr>
          <p:cNvPr id="5" name="직사각형 4"/>
          <p:cNvSpPr/>
          <p:nvPr/>
        </p:nvSpPr>
        <p:spPr>
          <a:xfrm>
            <a:off x="0" y="1600508"/>
            <a:ext cx="6858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dirty="0"/>
              <a:t>제</a:t>
            </a:r>
            <a:r>
              <a:rPr lang="en-US" altLang="ko-KR" sz="1400" b="1" dirty="0"/>
              <a:t>2</a:t>
            </a:r>
            <a:r>
              <a:rPr lang="ko-KR" altLang="en-US" sz="1400" b="1" dirty="0"/>
              <a:t>조</a:t>
            </a:r>
            <a:r>
              <a:rPr lang="en-US" altLang="ko-KR" sz="1400" b="1" dirty="0"/>
              <a:t>[</a:t>
            </a:r>
            <a:r>
              <a:rPr lang="ko-KR" altLang="en-US" sz="1400" b="1" dirty="0"/>
              <a:t>여비의 정의</a:t>
            </a:r>
            <a:r>
              <a:rPr lang="en-US" altLang="ko-KR" sz="1400" b="1" dirty="0"/>
              <a:t>]</a:t>
            </a:r>
            <a:endParaRPr lang="ko-KR" altLang="en-US" sz="1400" dirty="0"/>
          </a:p>
          <a:p>
            <a:r>
              <a:rPr lang="ko-KR" altLang="en-US" sz="1400" dirty="0"/>
              <a:t>여비란 출장을 위한 교통비</a:t>
            </a:r>
            <a:r>
              <a:rPr lang="en-US" altLang="ko-KR" sz="1400" dirty="0"/>
              <a:t>, </a:t>
            </a:r>
            <a:r>
              <a:rPr lang="ko-KR" altLang="en-US" sz="1400" dirty="0"/>
              <a:t>일당</a:t>
            </a:r>
            <a:r>
              <a:rPr lang="en-US" altLang="ko-KR" sz="1400" dirty="0"/>
              <a:t>(</a:t>
            </a:r>
            <a:r>
              <a:rPr lang="ko-KR" altLang="en-US" sz="1400" dirty="0"/>
              <a:t>잡비와 식대</a:t>
            </a:r>
            <a:r>
              <a:rPr lang="en-US" altLang="ko-KR" sz="1400" dirty="0"/>
              <a:t>) </a:t>
            </a:r>
            <a:r>
              <a:rPr lang="ko-KR" altLang="en-US" sz="1400" dirty="0"/>
              <a:t>및 숙박비 등의 비용을 말한다</a:t>
            </a:r>
            <a:r>
              <a:rPr lang="en-US" altLang="ko-KR" sz="1400" dirty="0"/>
              <a:t>.</a:t>
            </a:r>
            <a:endParaRPr lang="ko-KR" altLang="en-US" sz="1400" dirty="0"/>
          </a:p>
        </p:txBody>
      </p:sp>
      <p:sp>
        <p:nvSpPr>
          <p:cNvPr id="6" name="직사각형 5"/>
          <p:cNvSpPr/>
          <p:nvPr/>
        </p:nvSpPr>
        <p:spPr>
          <a:xfrm>
            <a:off x="0" y="2195736"/>
            <a:ext cx="6858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ko-KR" altLang="en-US" sz="1400" b="1" dirty="0"/>
              <a:t>제</a:t>
            </a:r>
            <a:r>
              <a:rPr lang="en-US" altLang="ko-KR" sz="1400" b="1" dirty="0"/>
              <a:t>3</a:t>
            </a:r>
            <a:r>
              <a:rPr lang="ko-KR" altLang="en-US" sz="1400" b="1" dirty="0"/>
              <a:t>조</a:t>
            </a:r>
            <a:r>
              <a:rPr lang="en-US" altLang="ko-KR" sz="1400" b="1" dirty="0"/>
              <a:t>[</a:t>
            </a:r>
            <a:r>
              <a:rPr lang="ko-KR" altLang="en-US" sz="1400" b="1" dirty="0"/>
              <a:t>여비의 계산 방법</a:t>
            </a:r>
            <a:r>
              <a:rPr lang="en-US" altLang="ko-KR" sz="1400" b="1" dirty="0"/>
              <a:t>]</a:t>
            </a:r>
            <a:endParaRPr lang="ko-KR" altLang="en-US" sz="1400" dirty="0"/>
          </a:p>
          <a:p>
            <a:pPr algn="just"/>
            <a:r>
              <a:rPr lang="ko-KR" altLang="en-US" sz="1400" dirty="0"/>
              <a:t>여비는 </a:t>
            </a:r>
            <a:r>
              <a:rPr lang="ko-KR" altLang="en-US" sz="1400" dirty="0" err="1"/>
              <a:t>순로</a:t>
            </a:r>
            <a:r>
              <a:rPr lang="ko-KR" altLang="en-US" sz="1400" dirty="0"/>
              <a:t> 계산을 원칙으로 한다</a:t>
            </a:r>
            <a:r>
              <a:rPr lang="en-US" altLang="ko-KR" sz="1400" dirty="0"/>
              <a:t>.</a:t>
            </a:r>
            <a:endParaRPr lang="ko-KR" altLang="en-US" sz="1400" dirty="0"/>
          </a:p>
          <a:p>
            <a:pPr algn="just"/>
            <a:r>
              <a:rPr lang="ko-KR" altLang="en-US" sz="1400" dirty="0"/>
              <a:t>단</a:t>
            </a:r>
            <a:r>
              <a:rPr lang="en-US" altLang="ko-KR" sz="1400" dirty="0"/>
              <a:t>, </a:t>
            </a:r>
            <a:r>
              <a:rPr lang="ko-KR" altLang="en-US" sz="1400" dirty="0"/>
              <a:t>업무 형편 또는 천재지변 기타 부득이한 사유로 </a:t>
            </a:r>
            <a:r>
              <a:rPr lang="ko-KR" altLang="en-US" sz="1400" dirty="0" smtClean="0"/>
              <a:t>순으로 </a:t>
            </a:r>
            <a:r>
              <a:rPr lang="ko-KR" altLang="en-US" sz="1400" dirty="0"/>
              <a:t>여행이 불가능 할 때에는 그 실제 경과하는 지역에 따라 할 수 있다</a:t>
            </a:r>
            <a:r>
              <a:rPr lang="en-US" altLang="ko-KR" sz="1400" dirty="0"/>
              <a:t>.</a:t>
            </a:r>
            <a:endParaRPr lang="ko-KR" altLang="en-US" sz="1400" dirty="0"/>
          </a:p>
        </p:txBody>
      </p:sp>
      <p:sp>
        <p:nvSpPr>
          <p:cNvPr id="7" name="직사각형 6"/>
          <p:cNvSpPr/>
          <p:nvPr/>
        </p:nvSpPr>
        <p:spPr>
          <a:xfrm>
            <a:off x="0" y="3203848"/>
            <a:ext cx="6858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dirty="0"/>
              <a:t>제</a:t>
            </a:r>
            <a:r>
              <a:rPr lang="en-US" altLang="ko-KR" sz="1400" b="1" dirty="0"/>
              <a:t>4</a:t>
            </a:r>
            <a:r>
              <a:rPr lang="ko-KR" altLang="en-US" sz="1400" b="1" dirty="0"/>
              <a:t>조</a:t>
            </a:r>
            <a:r>
              <a:rPr lang="en-US" altLang="ko-KR" sz="1400" b="1" dirty="0"/>
              <a:t>[</a:t>
            </a:r>
            <a:r>
              <a:rPr lang="ko-KR" altLang="en-US" sz="1400" b="1" dirty="0"/>
              <a:t>정액 지급</a:t>
            </a:r>
            <a:r>
              <a:rPr lang="en-US" altLang="ko-KR" sz="1400" b="1" dirty="0"/>
              <a:t>]</a:t>
            </a:r>
            <a:endParaRPr lang="ko-KR" altLang="en-US" sz="1400" dirty="0"/>
          </a:p>
          <a:p>
            <a:r>
              <a:rPr lang="ko-KR" altLang="en-US" sz="1400" dirty="0"/>
              <a:t>여비는 본 규정에 따라 정액 지급을 원칙으로 한다</a:t>
            </a:r>
            <a:r>
              <a:rPr lang="en-US" altLang="ko-KR" sz="1400" dirty="0"/>
              <a:t>.</a:t>
            </a:r>
            <a:endParaRPr lang="ko-KR" altLang="en-US" sz="1400" dirty="0"/>
          </a:p>
        </p:txBody>
      </p:sp>
      <p:sp>
        <p:nvSpPr>
          <p:cNvPr id="8" name="직사각형 7"/>
          <p:cNvSpPr/>
          <p:nvPr/>
        </p:nvSpPr>
        <p:spPr>
          <a:xfrm>
            <a:off x="0" y="3851920"/>
            <a:ext cx="6858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ko-KR" altLang="en-US" sz="1400" b="1" dirty="0"/>
              <a:t>제</a:t>
            </a:r>
            <a:r>
              <a:rPr lang="en-US" altLang="ko-KR" sz="1400" b="1" dirty="0"/>
              <a:t>5</a:t>
            </a:r>
            <a:r>
              <a:rPr lang="ko-KR" altLang="en-US" sz="1400" b="1" dirty="0"/>
              <a:t>조</a:t>
            </a:r>
            <a:r>
              <a:rPr lang="en-US" altLang="ko-KR" sz="1400" b="1" dirty="0"/>
              <a:t>[</a:t>
            </a:r>
            <a:r>
              <a:rPr lang="ko-KR" altLang="en-US" sz="1400" b="1" dirty="0"/>
              <a:t>실비 지급</a:t>
            </a:r>
            <a:r>
              <a:rPr lang="en-US" altLang="ko-KR" sz="1400" b="1" dirty="0"/>
              <a:t>]</a:t>
            </a:r>
            <a:endParaRPr lang="ko-KR" altLang="en-US" sz="1400" dirty="0"/>
          </a:p>
          <a:p>
            <a:pPr algn="just"/>
            <a:r>
              <a:rPr lang="ko-KR" altLang="en-US" sz="1400" dirty="0"/>
              <a:t>다음 각 호의 사유가 </a:t>
            </a:r>
            <a:r>
              <a:rPr lang="ko-KR" altLang="en-US" sz="1400" dirty="0" smtClean="0"/>
              <a:t>있을 시는 </a:t>
            </a:r>
            <a:r>
              <a:rPr lang="ko-KR" altLang="en-US" sz="1400" dirty="0"/>
              <a:t>그 실제 발생한 비용을 지급할 수 있다</a:t>
            </a:r>
            <a:r>
              <a:rPr lang="en-US" altLang="ko-KR" sz="1400" dirty="0"/>
              <a:t>.</a:t>
            </a:r>
            <a:endParaRPr lang="ko-KR" altLang="en-US" sz="1400" dirty="0"/>
          </a:p>
          <a:p>
            <a:pPr algn="just"/>
            <a:r>
              <a:rPr lang="ko-KR" altLang="en-US" sz="1400" dirty="0"/>
              <a:t>➀ 업무상 특히 우대할 만한 대외 인사의 수행 시</a:t>
            </a:r>
          </a:p>
          <a:p>
            <a:pPr algn="just"/>
            <a:r>
              <a:rPr lang="ko-KR" altLang="en-US" sz="1400" dirty="0"/>
              <a:t>➁ 조합의 특명에 의한 출장 여행 시</a:t>
            </a:r>
          </a:p>
          <a:p>
            <a:pPr algn="just"/>
            <a:r>
              <a:rPr lang="ko-KR" altLang="en-US" sz="1400" dirty="0"/>
              <a:t>➂ 여행지의 특수한 상황 발생 시</a:t>
            </a:r>
          </a:p>
          <a:p>
            <a:pPr algn="just"/>
            <a:r>
              <a:rPr lang="ko-KR" altLang="en-US" sz="1400" dirty="0"/>
              <a:t>④ 기타 본 규정의 정액 비용으로는 충당할 수 없는 </a:t>
            </a:r>
            <a:r>
              <a:rPr lang="ko-KR" altLang="en-US" sz="1400" dirty="0" smtClean="0"/>
              <a:t>특별한 </a:t>
            </a:r>
            <a:r>
              <a:rPr lang="ko-KR" altLang="en-US" sz="1400" dirty="0"/>
              <a:t>사유가 있을 </a:t>
            </a:r>
            <a:r>
              <a:rPr lang="ko-KR" altLang="en-US" sz="1400" dirty="0" smtClean="0"/>
              <a:t>시 </a:t>
            </a:r>
            <a:endParaRPr lang="ko-KR" altLang="en-US" sz="1400" dirty="0"/>
          </a:p>
        </p:txBody>
      </p:sp>
      <p:sp>
        <p:nvSpPr>
          <p:cNvPr id="9" name="직사각형 8"/>
          <p:cNvSpPr/>
          <p:nvPr/>
        </p:nvSpPr>
        <p:spPr>
          <a:xfrm>
            <a:off x="0" y="5292080"/>
            <a:ext cx="6858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dirty="0" smtClean="0"/>
              <a:t>제</a:t>
            </a:r>
            <a:r>
              <a:rPr lang="en-US" altLang="ko-KR" sz="1400" b="1" dirty="0" smtClean="0"/>
              <a:t>6</a:t>
            </a:r>
            <a:r>
              <a:rPr lang="ko-KR" altLang="en-US" sz="1400" b="1" dirty="0" smtClean="0"/>
              <a:t>조</a:t>
            </a:r>
            <a:r>
              <a:rPr lang="en-US" altLang="ko-KR" sz="1400" b="1" dirty="0" smtClean="0"/>
              <a:t>[</a:t>
            </a:r>
            <a:r>
              <a:rPr lang="ko-KR" altLang="en-US" sz="1400" b="1" dirty="0" smtClean="0"/>
              <a:t>개산 지급</a:t>
            </a:r>
            <a:r>
              <a:rPr lang="en-US" altLang="ko-KR" sz="1400" b="1" dirty="0" smtClean="0"/>
              <a:t>]</a:t>
            </a:r>
            <a:endParaRPr lang="ko-KR" altLang="en-US" sz="1400" dirty="0" smtClean="0"/>
          </a:p>
          <a:p>
            <a:r>
              <a:rPr lang="ko-KR" altLang="en-US" sz="1400" dirty="0" smtClean="0"/>
              <a:t>긴급 용무로 인해 계산 여유가 없을 때에는 여비를 개산 지급할 수 있다</a:t>
            </a:r>
            <a:r>
              <a:rPr lang="en-US" altLang="ko-KR" sz="1400" dirty="0" smtClean="0"/>
              <a:t>.</a:t>
            </a:r>
            <a:endParaRPr lang="ko-KR" altLang="en-US" sz="1400" dirty="0"/>
          </a:p>
        </p:txBody>
      </p:sp>
      <p:sp>
        <p:nvSpPr>
          <p:cNvPr id="10" name="직사각형 9"/>
          <p:cNvSpPr/>
          <p:nvPr/>
        </p:nvSpPr>
        <p:spPr>
          <a:xfrm>
            <a:off x="0" y="5868144"/>
            <a:ext cx="6858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ko-KR" altLang="en-US" sz="1400" b="1" dirty="0"/>
              <a:t>제</a:t>
            </a:r>
            <a:r>
              <a:rPr lang="en-US" altLang="ko-KR" sz="1400" b="1" dirty="0"/>
              <a:t>7</a:t>
            </a:r>
            <a:r>
              <a:rPr lang="ko-KR" altLang="en-US" sz="1400" b="1" dirty="0"/>
              <a:t>조</a:t>
            </a:r>
            <a:r>
              <a:rPr lang="en-US" altLang="ko-KR" sz="1400" b="1" dirty="0"/>
              <a:t>[</a:t>
            </a:r>
            <a:r>
              <a:rPr lang="ko-KR" altLang="en-US" sz="1400" b="1" dirty="0"/>
              <a:t>정 산</a:t>
            </a:r>
            <a:r>
              <a:rPr lang="en-US" altLang="ko-KR" sz="1400" b="1" dirty="0"/>
              <a:t>]</a:t>
            </a:r>
            <a:endParaRPr lang="ko-KR" altLang="en-US" sz="1400" dirty="0"/>
          </a:p>
          <a:p>
            <a:pPr algn="just"/>
            <a:r>
              <a:rPr lang="ko-KR" altLang="en-US" sz="1400" dirty="0"/>
              <a:t>본 규정이 정하는 실비 지급 및 개산 지급을 받은 자는 귀임 후 </a:t>
            </a:r>
            <a:r>
              <a:rPr lang="en-US" altLang="ko-KR" sz="1400" dirty="0"/>
              <a:t>3</a:t>
            </a:r>
            <a:r>
              <a:rPr lang="ko-KR" altLang="en-US" sz="1400" dirty="0"/>
              <a:t>일 이내에 복명서</a:t>
            </a:r>
            <a:r>
              <a:rPr lang="en-US" altLang="ko-KR" sz="1400" dirty="0"/>
              <a:t>, </a:t>
            </a:r>
            <a:r>
              <a:rPr lang="ko-KR" altLang="en-US" sz="1400" dirty="0"/>
              <a:t>출장비 명세서 및 출장 목적지의 경로에 관한 </a:t>
            </a:r>
            <a:r>
              <a:rPr lang="ko-KR" altLang="en-US" sz="1400" dirty="0" smtClean="0"/>
              <a:t>증빙 </a:t>
            </a:r>
            <a:r>
              <a:rPr lang="ko-KR" altLang="en-US" sz="1400" dirty="0"/>
              <a:t>서류를 첨부하여 이를 정산하여야 한다</a:t>
            </a:r>
            <a:r>
              <a:rPr lang="en-US" altLang="ko-KR" sz="1400" dirty="0"/>
              <a:t>.</a:t>
            </a:r>
            <a:endParaRPr lang="ko-KR" altLang="en-US" sz="1400" dirty="0"/>
          </a:p>
        </p:txBody>
      </p:sp>
      <p:sp>
        <p:nvSpPr>
          <p:cNvPr id="11" name="직사각형 10"/>
          <p:cNvSpPr/>
          <p:nvPr/>
        </p:nvSpPr>
        <p:spPr>
          <a:xfrm>
            <a:off x="2511289" y="7075437"/>
            <a:ext cx="18598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/>
              <a:t>제</a:t>
            </a:r>
            <a:r>
              <a:rPr lang="en-US" altLang="ko-KR" b="1" dirty="0"/>
              <a:t>2</a:t>
            </a:r>
            <a:r>
              <a:rPr lang="ko-KR" altLang="en-US" b="1" dirty="0"/>
              <a:t>장 출장 여비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-2" y="7507485"/>
            <a:ext cx="685800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ko-KR" altLang="en-US" sz="1400" b="1" dirty="0"/>
              <a:t>제</a:t>
            </a:r>
            <a:r>
              <a:rPr lang="en-US" altLang="ko-KR" sz="1400" b="1" dirty="0"/>
              <a:t>8</a:t>
            </a:r>
            <a:r>
              <a:rPr lang="ko-KR" altLang="en-US" sz="1400" b="1" dirty="0"/>
              <a:t>조</a:t>
            </a:r>
            <a:r>
              <a:rPr lang="en-US" altLang="ko-KR" sz="1400" b="1" dirty="0"/>
              <a:t>[</a:t>
            </a:r>
            <a:r>
              <a:rPr lang="ko-KR" altLang="en-US" sz="1400" b="1" dirty="0"/>
              <a:t>지급 절차</a:t>
            </a:r>
            <a:r>
              <a:rPr lang="en-US" altLang="ko-KR" sz="1400" b="1" dirty="0"/>
              <a:t>]</a:t>
            </a:r>
            <a:endParaRPr lang="ko-KR" altLang="en-US" sz="1400" dirty="0"/>
          </a:p>
          <a:p>
            <a:pPr algn="just"/>
            <a:r>
              <a:rPr lang="ko-KR" altLang="en-US" sz="1400" dirty="0"/>
              <a:t>➀ 출장자는 출장 </a:t>
            </a:r>
            <a:r>
              <a:rPr lang="ko-KR" altLang="en-US" sz="1400" dirty="0" err="1"/>
              <a:t>명령부를</a:t>
            </a:r>
            <a:r>
              <a:rPr lang="ko-KR" altLang="en-US" sz="1400" dirty="0"/>
              <a:t> 작성하여 </a:t>
            </a:r>
            <a:r>
              <a:rPr lang="ko-KR" altLang="en-US" sz="1400" dirty="0" err="1"/>
              <a:t>지회장의</a:t>
            </a:r>
            <a:r>
              <a:rPr lang="ko-KR" altLang="en-US" sz="1400" dirty="0"/>
              <a:t> 결재를 득 한 후 총무실장에게 제출한다</a:t>
            </a:r>
            <a:r>
              <a:rPr lang="en-US" altLang="ko-KR" sz="1400" dirty="0"/>
              <a:t>.</a:t>
            </a:r>
            <a:endParaRPr lang="ko-KR" altLang="en-US" sz="1400" dirty="0"/>
          </a:p>
          <a:p>
            <a:pPr algn="just"/>
            <a:r>
              <a:rPr lang="ko-KR" altLang="en-US" sz="1400" dirty="0"/>
              <a:t>➁ 총무실장은 제출된 출장 </a:t>
            </a:r>
            <a:r>
              <a:rPr lang="ko-KR" altLang="en-US" sz="1400" dirty="0" err="1"/>
              <a:t>명령부에</a:t>
            </a:r>
            <a:r>
              <a:rPr lang="ko-KR" altLang="en-US" sz="1400" dirty="0"/>
              <a:t> 의해 여비를 계산하여 출장비 지급 </a:t>
            </a:r>
            <a:r>
              <a:rPr lang="ko-KR" altLang="en-US" sz="1400" dirty="0" err="1"/>
              <a:t>결의서를</a:t>
            </a:r>
            <a:r>
              <a:rPr lang="ko-KR" altLang="en-US" sz="1400" dirty="0"/>
              <a:t> 작성 후 이를 지급한다</a:t>
            </a:r>
            <a:r>
              <a:rPr lang="en-US" altLang="ko-KR" sz="1400" dirty="0"/>
              <a:t>.</a:t>
            </a:r>
            <a:endParaRPr lang="ko-KR" altLang="en-US" sz="1400" dirty="0"/>
          </a:p>
          <a:p>
            <a:pPr algn="just"/>
            <a:r>
              <a:rPr lang="ko-KR" altLang="en-US" sz="1400" dirty="0"/>
              <a:t>➂ 시내 및 당일 출장은 시내 </a:t>
            </a:r>
            <a:r>
              <a:rPr lang="ko-KR" altLang="en-US" sz="1400" dirty="0" err="1"/>
              <a:t>출장부에</a:t>
            </a:r>
            <a:r>
              <a:rPr lang="ko-KR" altLang="en-US" sz="1400" dirty="0"/>
              <a:t> 기재하여 결재를 득 한 후 지급한다</a:t>
            </a:r>
            <a:r>
              <a:rPr lang="en-US" altLang="ko-KR" sz="1400" dirty="0"/>
              <a:t>.</a:t>
            </a:r>
            <a:endParaRPr lang="ko-KR" altLang="en-US" sz="1400" dirty="0"/>
          </a:p>
        </p:txBody>
      </p:sp>
      <p:sp>
        <p:nvSpPr>
          <p:cNvPr id="13" name="직사각형 12"/>
          <p:cNvSpPr/>
          <p:nvPr/>
        </p:nvSpPr>
        <p:spPr>
          <a:xfrm>
            <a:off x="2733304" y="251520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 smtClean="0"/>
              <a:t>제</a:t>
            </a:r>
            <a:r>
              <a:rPr lang="en-US" altLang="ko-KR" b="1" dirty="0" smtClean="0"/>
              <a:t>1</a:t>
            </a:r>
            <a:r>
              <a:rPr lang="ko-KR" altLang="en-US" b="1" dirty="0" smtClean="0"/>
              <a:t>장 총 </a:t>
            </a:r>
            <a:r>
              <a:rPr lang="ko-KR" altLang="en-US" b="1" dirty="0" err="1" smtClean="0"/>
              <a:t>칙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41525364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179512"/>
            <a:ext cx="6858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dirty="0"/>
              <a:t>제</a:t>
            </a:r>
            <a:r>
              <a:rPr lang="en-US" altLang="ko-KR" sz="1400" b="1" dirty="0"/>
              <a:t>9</a:t>
            </a:r>
            <a:r>
              <a:rPr lang="ko-KR" altLang="en-US" sz="1400" b="1" dirty="0"/>
              <a:t>조</a:t>
            </a:r>
            <a:r>
              <a:rPr lang="en-US" altLang="ko-KR" sz="1400" b="1" dirty="0"/>
              <a:t>[</a:t>
            </a:r>
            <a:r>
              <a:rPr lang="ko-KR" altLang="en-US" sz="1400" b="1" dirty="0"/>
              <a:t>출장 일수</a:t>
            </a:r>
            <a:r>
              <a:rPr lang="en-US" altLang="ko-KR" sz="1400" b="1" dirty="0"/>
              <a:t>]</a:t>
            </a:r>
            <a:endParaRPr lang="ko-KR" altLang="en-US" sz="1400" dirty="0"/>
          </a:p>
          <a:p>
            <a:r>
              <a:rPr lang="ko-KR" altLang="en-US" sz="1400" dirty="0"/>
              <a:t>① 출장일수는 조합업무</a:t>
            </a:r>
            <a:r>
              <a:rPr lang="en-US" altLang="ko-KR" sz="1400" dirty="0"/>
              <a:t>(</a:t>
            </a:r>
            <a:r>
              <a:rPr lang="ko-KR" altLang="en-US" sz="1400" dirty="0"/>
              <a:t>공무</a:t>
            </a:r>
            <a:r>
              <a:rPr lang="en-US" altLang="ko-KR" sz="1400" dirty="0"/>
              <a:t>) </a:t>
            </a:r>
            <a:r>
              <a:rPr lang="ko-KR" altLang="en-US" sz="1400" dirty="0"/>
              <a:t>집행 상 필요로 하는 일수로 한다</a:t>
            </a:r>
            <a:r>
              <a:rPr lang="en-US" altLang="ko-KR" sz="1400" dirty="0"/>
              <a:t>.</a:t>
            </a:r>
            <a:endParaRPr lang="ko-KR" altLang="en-US" sz="1400" dirty="0"/>
          </a:p>
          <a:p>
            <a:r>
              <a:rPr lang="ko-KR" altLang="en-US" sz="1400" dirty="0"/>
              <a:t>② 출장일수의 계산은 오전 </a:t>
            </a:r>
            <a:r>
              <a:rPr lang="en-US" altLang="ko-KR" sz="1400" dirty="0"/>
              <a:t>0</a:t>
            </a:r>
            <a:r>
              <a:rPr lang="ko-KR" altLang="en-US" sz="1400" dirty="0"/>
              <a:t>시부터 적용한다</a:t>
            </a:r>
            <a:r>
              <a:rPr lang="en-US" altLang="ko-KR" sz="1400" dirty="0"/>
              <a:t>.</a:t>
            </a:r>
            <a:endParaRPr lang="ko-KR" altLang="en-US" sz="1400" dirty="0"/>
          </a:p>
        </p:txBody>
      </p:sp>
      <p:sp>
        <p:nvSpPr>
          <p:cNvPr id="2" name="직사각형 1"/>
          <p:cNvSpPr/>
          <p:nvPr/>
        </p:nvSpPr>
        <p:spPr>
          <a:xfrm>
            <a:off x="0" y="971600"/>
            <a:ext cx="685800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ko-KR" altLang="en-US" sz="1400" b="1" dirty="0"/>
              <a:t>제</a:t>
            </a:r>
            <a:r>
              <a:rPr lang="en-US" altLang="ko-KR" sz="1400" b="1" dirty="0"/>
              <a:t>10</a:t>
            </a:r>
            <a:r>
              <a:rPr lang="ko-KR" altLang="en-US" sz="1400" b="1" dirty="0"/>
              <a:t>조</a:t>
            </a:r>
            <a:r>
              <a:rPr lang="en-US" altLang="ko-KR" sz="1400" b="1" dirty="0"/>
              <a:t>[</a:t>
            </a:r>
            <a:r>
              <a:rPr lang="ko-KR" altLang="en-US" sz="1400" b="1" dirty="0"/>
              <a:t>교통비 계산</a:t>
            </a:r>
            <a:r>
              <a:rPr lang="en-US" altLang="ko-KR" sz="1400" b="1" dirty="0"/>
              <a:t>]</a:t>
            </a:r>
            <a:endParaRPr lang="ko-KR" altLang="en-US" sz="1400" dirty="0"/>
          </a:p>
          <a:p>
            <a:pPr algn="just"/>
            <a:r>
              <a:rPr lang="ko-KR" altLang="en-US" sz="1400" dirty="0"/>
              <a:t>① 출장목적지로 이동을 원칙으로 하되 이동편이 없는 경우 이동이 편리한 지역을 경유할 수 있다</a:t>
            </a:r>
            <a:r>
              <a:rPr lang="en-US" altLang="ko-KR" sz="1400" dirty="0"/>
              <a:t>.</a:t>
            </a:r>
            <a:endParaRPr lang="ko-KR" altLang="en-US" sz="1400" dirty="0"/>
          </a:p>
          <a:p>
            <a:pPr algn="just"/>
            <a:r>
              <a:rPr lang="ko-KR" altLang="en-US" sz="1400" dirty="0"/>
              <a:t>② 국토교통부장관이 인가한 요금을 기준으로 하며 운수회사별 차등이 있는 경우는 총무에서 적용기준 운임을 정한다</a:t>
            </a:r>
            <a:r>
              <a:rPr lang="en-US" altLang="ko-KR" sz="1400" dirty="0"/>
              <a:t>.</a:t>
            </a:r>
            <a:endParaRPr lang="ko-KR" altLang="en-US" sz="1400" dirty="0"/>
          </a:p>
          <a:p>
            <a:pPr algn="just"/>
            <a:r>
              <a:rPr lang="ko-KR" altLang="en-US" sz="1400" dirty="0"/>
              <a:t>③ 교통비 지급기준은 </a:t>
            </a:r>
            <a:r>
              <a:rPr lang="en-US" altLang="ko-KR" sz="1400" dirty="0"/>
              <a:t>KTX </a:t>
            </a:r>
            <a:r>
              <a:rPr lang="ko-KR" altLang="en-US" sz="1400" dirty="0" err="1"/>
              <a:t>일반실</a:t>
            </a:r>
            <a:r>
              <a:rPr lang="ko-KR" altLang="en-US" sz="1400" dirty="0"/>
              <a:t> 비용</a:t>
            </a:r>
            <a:r>
              <a:rPr lang="en-US" altLang="ko-KR" sz="1400" dirty="0"/>
              <a:t>(</a:t>
            </a:r>
            <a:r>
              <a:rPr lang="ko-KR" altLang="en-US" sz="1400" dirty="0"/>
              <a:t>주말기준</a:t>
            </a:r>
            <a:r>
              <a:rPr lang="en-US" altLang="ko-KR" sz="1400" dirty="0"/>
              <a:t>)</a:t>
            </a:r>
            <a:r>
              <a:rPr lang="ko-KR" altLang="en-US" sz="1400" dirty="0"/>
              <a:t>을 적용한다</a:t>
            </a:r>
            <a:r>
              <a:rPr lang="en-US" altLang="ko-KR" sz="1400" dirty="0"/>
              <a:t>.</a:t>
            </a:r>
            <a:endParaRPr lang="ko-KR" altLang="en-US" sz="1400" dirty="0"/>
          </a:p>
          <a:p>
            <a:pPr algn="just"/>
            <a:r>
              <a:rPr lang="ko-KR" altLang="en-US" sz="1400" dirty="0"/>
              <a:t>④ </a:t>
            </a:r>
            <a:r>
              <a:rPr lang="en-US" altLang="ko-KR" sz="1400" dirty="0"/>
              <a:t>50KM </a:t>
            </a:r>
            <a:r>
              <a:rPr lang="ko-KR" altLang="en-US" sz="1400" dirty="0"/>
              <a:t>이내의 경우에는 출장비 지급을 하지 않는다</a:t>
            </a:r>
            <a:r>
              <a:rPr lang="en-US" altLang="ko-KR" sz="1400" dirty="0"/>
              <a:t>.</a:t>
            </a:r>
            <a:endParaRPr lang="ko-KR" altLang="en-US" sz="1400" dirty="0"/>
          </a:p>
          <a:p>
            <a:pPr algn="just"/>
            <a:r>
              <a:rPr lang="ko-KR" altLang="en-US" sz="1400" dirty="0" smtClean="0"/>
              <a:t>⑤  </a:t>
            </a:r>
            <a:r>
              <a:rPr lang="ko-KR" altLang="en-US" sz="1400" dirty="0" err="1"/>
              <a:t>지회는</a:t>
            </a:r>
            <a:r>
              <a:rPr lang="ko-KR" altLang="en-US" sz="1400" dirty="0"/>
              <a:t> </a:t>
            </a:r>
            <a:r>
              <a:rPr lang="ko-KR" altLang="en-US" sz="1400" dirty="0" err="1"/>
              <a:t>지회</a:t>
            </a:r>
            <a:r>
              <a:rPr lang="ko-KR" altLang="en-US" sz="1400" dirty="0"/>
              <a:t> </a:t>
            </a:r>
            <a:r>
              <a:rPr lang="ko-KR" altLang="en-US" sz="1400" dirty="0" err="1"/>
              <a:t>특성별로</a:t>
            </a:r>
            <a:r>
              <a:rPr lang="ko-KR" altLang="en-US" sz="1400" dirty="0"/>
              <a:t> 교통비를 계산하여 지급한다</a:t>
            </a:r>
            <a:r>
              <a:rPr lang="en-US" altLang="ko-KR" sz="1400" dirty="0"/>
              <a:t>.</a:t>
            </a:r>
            <a:endParaRPr lang="ko-KR" altLang="en-US" sz="1400" dirty="0"/>
          </a:p>
          <a:p>
            <a:pPr algn="just"/>
            <a:r>
              <a:rPr lang="ko-KR" altLang="en-US" sz="1400" dirty="0"/>
              <a:t>종류</a:t>
            </a:r>
            <a:r>
              <a:rPr lang="en-US" altLang="ko-KR" sz="1400" dirty="0"/>
              <a:t>: </a:t>
            </a:r>
            <a:r>
              <a:rPr lang="ko-KR" altLang="en-US" sz="1400" dirty="0"/>
              <a:t>항공</a:t>
            </a:r>
            <a:r>
              <a:rPr lang="en-US" altLang="ko-KR" sz="1400" dirty="0"/>
              <a:t>, </a:t>
            </a:r>
            <a:r>
              <a:rPr lang="ko-KR" altLang="en-US" sz="1400" dirty="0"/>
              <a:t>철도</a:t>
            </a:r>
            <a:r>
              <a:rPr lang="en-US" altLang="ko-KR" sz="1400" dirty="0"/>
              <a:t>, </a:t>
            </a:r>
            <a:r>
              <a:rPr lang="ko-KR" altLang="en-US" sz="1400" dirty="0"/>
              <a:t>선박</a:t>
            </a:r>
            <a:r>
              <a:rPr lang="en-US" altLang="ko-KR" sz="1400" dirty="0"/>
              <a:t>, </a:t>
            </a:r>
            <a:r>
              <a:rPr lang="ko-KR" altLang="en-US" sz="1400" dirty="0"/>
              <a:t>버스</a:t>
            </a:r>
            <a:r>
              <a:rPr lang="en-US" altLang="ko-KR" sz="1400" dirty="0"/>
              <a:t>~</a:t>
            </a:r>
            <a:r>
              <a:rPr lang="ko-KR" altLang="en-US" sz="1400" dirty="0" smtClean="0"/>
              <a:t>실비</a:t>
            </a:r>
            <a:endParaRPr lang="en-US" altLang="ko-KR" sz="1400" dirty="0" smtClean="0"/>
          </a:p>
          <a:p>
            <a:pPr algn="just"/>
            <a:r>
              <a:rPr lang="ko-KR" altLang="en-US" sz="1400" dirty="0"/>
              <a:t>기타차량</a:t>
            </a:r>
            <a:r>
              <a:rPr lang="en-US" altLang="ko-KR" sz="1400" dirty="0"/>
              <a:t>~</a:t>
            </a:r>
            <a:r>
              <a:rPr lang="ko-KR" altLang="en-US" sz="1400" dirty="0"/>
              <a:t>실비✶기타 차량의 실비지급기준</a:t>
            </a:r>
            <a:r>
              <a:rPr lang="en-US" altLang="ko-KR" sz="1400" dirty="0"/>
              <a:t>(</a:t>
            </a:r>
            <a:r>
              <a:rPr lang="ko-KR" altLang="en-US" sz="1400" dirty="0"/>
              <a:t>상기 </a:t>
            </a:r>
            <a:r>
              <a:rPr lang="en-US" altLang="ko-KR" sz="1400" dirty="0"/>
              <a:t>2</a:t>
            </a:r>
            <a:r>
              <a:rPr lang="ko-KR" altLang="en-US" sz="1400" dirty="0"/>
              <a:t>항 교통편 이용이 불가할 시 </a:t>
            </a:r>
            <a:r>
              <a:rPr lang="en-US" altLang="ko-KR" sz="1400" dirty="0"/>
              <a:t>/ 2</a:t>
            </a:r>
            <a:r>
              <a:rPr lang="ko-KR" altLang="en-US" sz="1400" dirty="0"/>
              <a:t>인 이상 기준</a:t>
            </a:r>
            <a:r>
              <a:rPr lang="en-US" altLang="ko-KR" sz="1400" dirty="0" smtClean="0"/>
              <a:t>)</a:t>
            </a:r>
            <a:endParaRPr lang="ko-KR" altLang="en-US" sz="1400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517650" y="3532188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684" y="3419872"/>
            <a:ext cx="6552728" cy="2146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직사각형 5"/>
          <p:cNvSpPr/>
          <p:nvPr/>
        </p:nvSpPr>
        <p:spPr>
          <a:xfrm>
            <a:off x="0" y="5652120"/>
            <a:ext cx="6858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ko-KR" altLang="en-US" sz="1400" b="1" dirty="0"/>
              <a:t>제</a:t>
            </a:r>
            <a:r>
              <a:rPr lang="en-US" altLang="ko-KR" sz="1400" b="1" dirty="0"/>
              <a:t>11</a:t>
            </a:r>
            <a:r>
              <a:rPr lang="ko-KR" altLang="en-US" sz="1400" b="1" dirty="0"/>
              <a:t>조</a:t>
            </a:r>
            <a:r>
              <a:rPr lang="en-US" altLang="ko-KR" sz="1400" b="1" dirty="0"/>
              <a:t>[</a:t>
            </a:r>
            <a:r>
              <a:rPr lang="ko-KR" altLang="en-US" sz="1400" b="1" dirty="0"/>
              <a:t>일당의 계산</a:t>
            </a:r>
            <a:r>
              <a:rPr lang="en-US" altLang="ko-KR" sz="1400" b="1" dirty="0"/>
              <a:t>]</a:t>
            </a:r>
            <a:endParaRPr lang="ko-KR" altLang="en-US" sz="1400" dirty="0"/>
          </a:p>
          <a:p>
            <a:pPr fontAlgn="base"/>
            <a:r>
              <a:rPr lang="ko-KR" altLang="en-US" sz="1400" dirty="0"/>
              <a:t>①잡비는 </a:t>
            </a:r>
            <a:r>
              <a:rPr lang="ko-KR" altLang="en-US" sz="1400" dirty="0" err="1"/>
              <a:t>여행일수에</a:t>
            </a:r>
            <a:r>
              <a:rPr lang="ko-KR" altLang="en-US" sz="1400" dirty="0"/>
              <a:t> 따라 지급한다</a:t>
            </a:r>
            <a:r>
              <a:rPr lang="en-US" altLang="ko-KR" sz="1400" dirty="0"/>
              <a:t>. </a:t>
            </a:r>
            <a:r>
              <a:rPr lang="ko-KR" altLang="en-US" sz="1400" dirty="0"/>
              <a:t>단 대의원 대회 및 확대간부 수련회</a:t>
            </a:r>
            <a:r>
              <a:rPr lang="en-US" altLang="ko-KR" sz="1400" dirty="0"/>
              <a:t>, </a:t>
            </a:r>
            <a:r>
              <a:rPr lang="ko-KR" altLang="en-US" sz="1400" dirty="0"/>
              <a:t>중앙집행위원회 회의</a:t>
            </a:r>
            <a:r>
              <a:rPr lang="en-US" altLang="ko-KR" sz="1400" dirty="0"/>
              <a:t>, </a:t>
            </a:r>
            <a:r>
              <a:rPr lang="ko-KR" altLang="en-US" sz="1400" dirty="0"/>
              <a:t>중앙집행위원회 수련회</a:t>
            </a:r>
            <a:r>
              <a:rPr lang="en-US" altLang="ko-KR" sz="1400" dirty="0"/>
              <a:t>, </a:t>
            </a:r>
            <a:r>
              <a:rPr lang="ko-KR" altLang="en-US" sz="1400" dirty="0"/>
              <a:t>대의원 수련회는 지급을 제외한다</a:t>
            </a:r>
            <a:r>
              <a:rPr lang="en-US" altLang="ko-KR" sz="1400" dirty="0" smtClean="0"/>
              <a:t>. (2025.06.18 </a:t>
            </a:r>
            <a:r>
              <a:rPr lang="ko-KR" altLang="en-US" sz="1400" dirty="0" smtClean="0"/>
              <a:t>개정</a:t>
            </a:r>
            <a:r>
              <a:rPr lang="en-US" altLang="ko-KR" sz="1400" dirty="0" smtClean="0"/>
              <a:t>)</a:t>
            </a:r>
            <a:endParaRPr lang="ko-KR" altLang="en-US" sz="1400" dirty="0"/>
          </a:p>
          <a:p>
            <a:pPr algn="just"/>
            <a:r>
              <a:rPr lang="ko-KR" altLang="en-US" sz="1400" dirty="0" smtClean="0"/>
              <a:t>② </a:t>
            </a:r>
            <a:r>
              <a:rPr lang="ko-KR" altLang="en-US" sz="1400" dirty="0"/>
              <a:t>식대는 </a:t>
            </a:r>
            <a:r>
              <a:rPr lang="en-US" altLang="ko-KR" sz="1400" dirty="0"/>
              <a:t>1</a:t>
            </a:r>
            <a:r>
              <a:rPr lang="ko-KR" altLang="en-US" sz="1400" dirty="0"/>
              <a:t>일 </a:t>
            </a:r>
            <a:r>
              <a:rPr lang="en-US" altLang="ko-KR" sz="1400" dirty="0"/>
              <a:t>3</a:t>
            </a:r>
            <a:r>
              <a:rPr lang="ko-KR" altLang="en-US" sz="1400" dirty="0"/>
              <a:t>식</a:t>
            </a:r>
            <a:r>
              <a:rPr lang="en-US" altLang="ko-KR" sz="1400" dirty="0"/>
              <a:t>, </a:t>
            </a:r>
            <a:r>
              <a:rPr lang="ko-KR" altLang="en-US" sz="1400" dirty="0"/>
              <a:t>숙박비</a:t>
            </a:r>
            <a:r>
              <a:rPr lang="en-US" altLang="ko-KR" sz="1400" dirty="0"/>
              <a:t>(2</a:t>
            </a:r>
            <a:r>
              <a:rPr lang="ko-KR" altLang="en-US" sz="1400" dirty="0"/>
              <a:t>인</a:t>
            </a:r>
            <a:r>
              <a:rPr lang="en-US" altLang="ko-KR" sz="1400" dirty="0"/>
              <a:t>1</a:t>
            </a:r>
            <a:r>
              <a:rPr lang="ko-KR" altLang="en-US" sz="1400" dirty="0"/>
              <a:t>실 기준</a:t>
            </a:r>
            <a:r>
              <a:rPr lang="en-US" altLang="ko-KR" sz="1400" dirty="0"/>
              <a:t>)</a:t>
            </a:r>
            <a:r>
              <a:rPr lang="ko-KR" altLang="en-US" sz="1400" dirty="0"/>
              <a:t>는 실 숙박 일수에 따라 계산한다</a:t>
            </a:r>
            <a:r>
              <a:rPr lang="en-US" altLang="ko-KR" sz="1400" dirty="0"/>
              <a:t>.</a:t>
            </a:r>
            <a:endParaRPr lang="ko-KR" altLang="en-US" sz="1400" dirty="0"/>
          </a:p>
          <a:p>
            <a:pPr algn="just"/>
            <a:r>
              <a:rPr lang="ko-KR" altLang="en-US" sz="1400" dirty="0"/>
              <a:t>단</a:t>
            </a:r>
            <a:r>
              <a:rPr lang="en-US" altLang="ko-KR" sz="1400" dirty="0"/>
              <a:t>, </a:t>
            </a:r>
            <a:r>
              <a:rPr lang="ko-KR" altLang="en-US" sz="1400" dirty="0"/>
              <a:t>출장지에서 식사 및 숙박이 제공되는 때는 계산에서 제외한다</a:t>
            </a:r>
            <a:r>
              <a:rPr lang="en-US" altLang="ko-KR" sz="1400" dirty="0" smtClean="0"/>
              <a:t>.</a:t>
            </a:r>
          </a:p>
          <a:p>
            <a:pPr algn="just"/>
            <a:r>
              <a:rPr lang="ko-KR" altLang="en-US" sz="1400" dirty="0"/>
              <a:t>③ 지부의 </a:t>
            </a:r>
            <a:r>
              <a:rPr lang="ko-KR" altLang="en-US" sz="1400" dirty="0" err="1"/>
              <a:t>각종회의시</a:t>
            </a:r>
            <a:r>
              <a:rPr lang="ko-KR" altLang="en-US" sz="1400" dirty="0"/>
              <a:t> 종료일 종료시간이 </a:t>
            </a:r>
            <a:r>
              <a:rPr lang="en-US" altLang="ko-KR" sz="1400" dirty="0"/>
              <a:t>21</a:t>
            </a:r>
            <a:r>
              <a:rPr lang="ko-KR" altLang="en-US" sz="1400" dirty="0"/>
              <a:t>시 이후인 경우에는 교통비 </a:t>
            </a:r>
            <a:r>
              <a:rPr lang="en-US" altLang="ko-KR" sz="1400" dirty="0"/>
              <a:t>10,000</a:t>
            </a:r>
            <a:r>
              <a:rPr lang="ko-KR" altLang="en-US" sz="1400" dirty="0"/>
              <a:t>원을 추가 지급한다</a:t>
            </a:r>
            <a:r>
              <a:rPr lang="en-US" altLang="ko-KR" sz="1400" dirty="0" smtClean="0"/>
              <a:t>.</a:t>
            </a:r>
            <a:endParaRPr lang="ko-KR" altLang="en-US" sz="1400" dirty="0"/>
          </a:p>
        </p:txBody>
      </p:sp>
      <p:sp>
        <p:nvSpPr>
          <p:cNvPr id="7" name="직사각형 6"/>
          <p:cNvSpPr/>
          <p:nvPr/>
        </p:nvSpPr>
        <p:spPr>
          <a:xfrm>
            <a:off x="-15650" y="7452320"/>
            <a:ext cx="687364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ko-KR" altLang="en-US" sz="1400" b="1" dirty="0"/>
              <a:t>제</a:t>
            </a:r>
            <a:r>
              <a:rPr lang="en-US" altLang="ko-KR" sz="1400" b="1" dirty="0"/>
              <a:t>12</a:t>
            </a:r>
            <a:r>
              <a:rPr lang="ko-KR" altLang="en-US" sz="1400" b="1" dirty="0"/>
              <a:t>조</a:t>
            </a:r>
            <a:r>
              <a:rPr lang="en-US" altLang="ko-KR" sz="1400" b="1" dirty="0"/>
              <a:t>[</a:t>
            </a:r>
            <a:r>
              <a:rPr lang="ko-KR" altLang="en-US" sz="1400" b="1" dirty="0"/>
              <a:t>출장여비의 정액</a:t>
            </a:r>
            <a:r>
              <a:rPr lang="en-US" altLang="ko-KR" sz="1400" b="1" dirty="0"/>
              <a:t>]</a:t>
            </a:r>
            <a:endParaRPr lang="ko-KR" altLang="en-US" sz="1400" dirty="0"/>
          </a:p>
          <a:p>
            <a:pPr algn="just"/>
            <a:r>
              <a:rPr lang="ko-KR" altLang="en-US" sz="1400" dirty="0"/>
              <a:t>출장여비의 정액은 다음 각 항에 의한다</a:t>
            </a:r>
            <a:r>
              <a:rPr lang="en-US" altLang="ko-KR" sz="1400" dirty="0"/>
              <a:t>.</a:t>
            </a:r>
            <a:endParaRPr lang="ko-KR" altLang="en-US" sz="1400" dirty="0"/>
          </a:p>
          <a:p>
            <a:pPr algn="just"/>
            <a:r>
              <a:rPr lang="ko-KR" altLang="en-US" sz="1400" dirty="0"/>
              <a:t>① 국내출장비</a:t>
            </a:r>
            <a:r>
              <a:rPr lang="en-US" altLang="ko-KR" sz="1400" dirty="0"/>
              <a:t>: </a:t>
            </a:r>
            <a:r>
              <a:rPr lang="ko-KR" altLang="en-US" sz="1400" dirty="0"/>
              <a:t>전 조합원을 기준으로 하며 출장여비의 산출은 </a:t>
            </a:r>
          </a:p>
          <a:p>
            <a:pPr algn="just"/>
            <a:r>
              <a:rPr lang="ko-KR" altLang="en-US" sz="1400" dirty="0"/>
              <a:t>교통비</a:t>
            </a:r>
            <a:r>
              <a:rPr lang="en-US" altLang="ko-KR" sz="1400" dirty="0"/>
              <a:t>(</a:t>
            </a:r>
            <a:r>
              <a:rPr lang="ko-KR" altLang="en-US" sz="1400" dirty="0"/>
              <a:t>실비기준</a:t>
            </a:r>
            <a:r>
              <a:rPr lang="en-US" altLang="ko-KR" sz="1400" dirty="0"/>
              <a:t>), </a:t>
            </a:r>
            <a:r>
              <a:rPr lang="ko-KR" altLang="en-US" sz="1400" dirty="0"/>
              <a:t>잡비</a:t>
            </a:r>
            <a:r>
              <a:rPr lang="en-US" altLang="ko-KR" sz="1400" dirty="0"/>
              <a:t>(15,000</a:t>
            </a:r>
            <a:r>
              <a:rPr lang="ko-KR" altLang="en-US" sz="1400" dirty="0"/>
              <a:t>원</a:t>
            </a:r>
            <a:r>
              <a:rPr lang="en-US" altLang="ko-KR" sz="1400" dirty="0"/>
              <a:t>), </a:t>
            </a:r>
            <a:r>
              <a:rPr lang="ko-KR" altLang="en-US" sz="1400" dirty="0"/>
              <a:t>숙박비</a:t>
            </a:r>
            <a:r>
              <a:rPr lang="en-US" altLang="ko-KR" sz="1400" dirty="0"/>
              <a:t>(2</a:t>
            </a:r>
            <a:r>
              <a:rPr lang="ko-KR" altLang="en-US" sz="1400" dirty="0"/>
              <a:t>인 </a:t>
            </a:r>
            <a:r>
              <a:rPr lang="en-US" altLang="ko-KR" sz="1400" dirty="0"/>
              <a:t>1</a:t>
            </a:r>
            <a:r>
              <a:rPr lang="ko-KR" altLang="en-US" sz="1400" dirty="0"/>
              <a:t>실 </a:t>
            </a:r>
            <a:r>
              <a:rPr lang="en-US" altLang="ko-KR" sz="1400" dirty="0"/>
              <a:t>6</a:t>
            </a:r>
            <a:r>
              <a:rPr lang="en-US" altLang="ko-KR" sz="1400" dirty="0" smtClean="0"/>
              <a:t>0,000</a:t>
            </a:r>
            <a:r>
              <a:rPr lang="ko-KR" altLang="en-US" sz="1400" dirty="0"/>
              <a:t>원</a:t>
            </a:r>
            <a:r>
              <a:rPr lang="en-US" altLang="ko-KR" sz="1400" dirty="0"/>
              <a:t>), 1</a:t>
            </a:r>
            <a:r>
              <a:rPr lang="ko-KR" altLang="en-US" sz="1400" dirty="0"/>
              <a:t>인 </a:t>
            </a:r>
            <a:r>
              <a:rPr lang="ko-KR" altLang="en-US" sz="1400" dirty="0" err="1"/>
              <a:t>추가시</a:t>
            </a:r>
            <a:r>
              <a:rPr lang="ko-KR" altLang="en-US" sz="1400" dirty="0"/>
              <a:t> </a:t>
            </a:r>
            <a:r>
              <a:rPr lang="en-US" altLang="ko-KR" sz="1400" dirty="0" smtClean="0"/>
              <a:t>30,000</a:t>
            </a:r>
            <a:r>
              <a:rPr lang="ko-KR" altLang="en-US" sz="1400" dirty="0"/>
              <a:t>원 추가지급</a:t>
            </a:r>
            <a:r>
              <a:rPr lang="en-US" altLang="ko-KR" sz="1400" dirty="0"/>
              <a:t>, </a:t>
            </a:r>
            <a:r>
              <a:rPr lang="ko-KR" altLang="en-US" sz="1400" dirty="0"/>
              <a:t>식비</a:t>
            </a:r>
            <a:r>
              <a:rPr lang="en-US" altLang="ko-KR" sz="1400" dirty="0"/>
              <a:t>(1</a:t>
            </a:r>
            <a:r>
              <a:rPr lang="ko-KR" altLang="en-US" sz="1400" dirty="0"/>
              <a:t>식 </a:t>
            </a:r>
            <a:r>
              <a:rPr lang="en-US" altLang="ko-KR" sz="1400" dirty="0" smtClean="0"/>
              <a:t>10,000</a:t>
            </a:r>
            <a:r>
              <a:rPr lang="ko-KR" altLang="en-US" sz="1400" dirty="0"/>
              <a:t>원</a:t>
            </a:r>
            <a:r>
              <a:rPr lang="en-US" altLang="ko-KR" sz="1400" dirty="0"/>
              <a:t>)</a:t>
            </a:r>
            <a:r>
              <a:rPr lang="ko-KR" altLang="en-US" sz="1400" dirty="0"/>
              <a:t>로 하며 교통비는 당시의 국토교통부장관이 인가한 요금을 기준으로 한다</a:t>
            </a:r>
            <a:r>
              <a:rPr lang="en-US" altLang="ko-KR" sz="1400" dirty="0" smtClean="0"/>
              <a:t>.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40254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236999"/>
            <a:ext cx="6858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dirty="0"/>
              <a:t>② 시내출장비</a:t>
            </a:r>
            <a:r>
              <a:rPr lang="en-US" altLang="ko-KR" sz="1400" dirty="0"/>
              <a:t>(</a:t>
            </a:r>
            <a:r>
              <a:rPr lang="ko-KR" altLang="en-US" sz="1400" dirty="0"/>
              <a:t>당일출장</a:t>
            </a:r>
            <a:r>
              <a:rPr lang="en-US" altLang="ko-KR" sz="1400" dirty="0"/>
              <a:t>) : </a:t>
            </a:r>
            <a:r>
              <a:rPr lang="ko-KR" altLang="en-US" sz="1400" dirty="0"/>
              <a:t>전 조합원을 기준으로 하며 하루 </a:t>
            </a:r>
            <a:r>
              <a:rPr lang="en-US" altLang="ko-KR" sz="1400" dirty="0"/>
              <a:t>4</a:t>
            </a:r>
            <a:r>
              <a:rPr lang="ko-KR" altLang="en-US" sz="1400" dirty="0"/>
              <a:t>시간 이상의 </a:t>
            </a:r>
            <a:r>
              <a:rPr lang="ko-KR" altLang="en-US" sz="1400" dirty="0" err="1"/>
              <a:t>출장시는</a:t>
            </a:r>
            <a:r>
              <a:rPr lang="ko-KR" altLang="en-US" sz="1400" dirty="0"/>
              <a:t> </a:t>
            </a:r>
            <a:r>
              <a:rPr lang="en-US" altLang="ko-KR" sz="1400" dirty="0"/>
              <a:t>(50km</a:t>
            </a:r>
            <a:r>
              <a:rPr lang="ko-KR" altLang="en-US" sz="1400" dirty="0"/>
              <a:t>이외</a:t>
            </a:r>
            <a:r>
              <a:rPr lang="en-US" altLang="ko-KR" sz="1400" dirty="0"/>
              <a:t>) 1</a:t>
            </a:r>
            <a:r>
              <a:rPr lang="ko-KR" altLang="en-US" sz="1400" dirty="0"/>
              <a:t>식의 식비와 잡비</a:t>
            </a:r>
            <a:r>
              <a:rPr lang="en-US" altLang="ko-KR" sz="1400" dirty="0"/>
              <a:t>, </a:t>
            </a:r>
            <a:r>
              <a:rPr lang="ko-KR" altLang="en-US" sz="1400" dirty="0"/>
              <a:t>교통비만 지급한다</a:t>
            </a:r>
            <a:r>
              <a:rPr lang="en-US" altLang="ko-KR" sz="1400" dirty="0"/>
              <a:t>.</a:t>
            </a:r>
            <a:endParaRPr lang="ko-KR" altLang="en-US" sz="1400" dirty="0"/>
          </a:p>
          <a:p>
            <a:r>
              <a:rPr lang="ko-KR" altLang="en-US" sz="1400" dirty="0"/>
              <a:t>③ 항공가능지역은 직급의 </a:t>
            </a:r>
            <a:r>
              <a:rPr lang="ko-KR" altLang="en-US" sz="1400" dirty="0" err="1"/>
              <a:t>구분없이</a:t>
            </a:r>
            <a:r>
              <a:rPr lang="ko-KR" altLang="en-US" sz="1400" dirty="0"/>
              <a:t> 항공을 이용하되 불필요한 숙박을 방지하기 위해 총무실장은 업무량을 정확히 판단하여 여비를 결정하여야 한다</a:t>
            </a:r>
            <a:r>
              <a:rPr lang="en-US" altLang="ko-KR" sz="1400" dirty="0"/>
              <a:t>.</a:t>
            </a:r>
            <a:endParaRPr lang="ko-KR" altLang="en-US" sz="1400" dirty="0"/>
          </a:p>
          <a:p>
            <a:r>
              <a:rPr lang="ko-KR" altLang="en-US" sz="1400" dirty="0"/>
              <a:t>④ 항공이용이 불가능한 지역은 철도 또는 고속버스를 이용한다</a:t>
            </a:r>
            <a:r>
              <a:rPr lang="en-US" altLang="ko-KR" sz="1400" dirty="0"/>
              <a:t>. (</a:t>
            </a:r>
            <a:r>
              <a:rPr lang="ko-KR" altLang="en-US" sz="1400" dirty="0"/>
              <a:t>단</a:t>
            </a:r>
            <a:r>
              <a:rPr lang="en-US" altLang="ko-KR" sz="1400" dirty="0"/>
              <a:t>, </a:t>
            </a:r>
            <a:r>
              <a:rPr lang="ko-KR" altLang="en-US" sz="1400" dirty="0"/>
              <a:t>철도는 </a:t>
            </a:r>
            <a:r>
              <a:rPr lang="en-US" altLang="ko-KR" sz="1400" dirty="0"/>
              <a:t>KTX, </a:t>
            </a:r>
            <a:r>
              <a:rPr lang="ko-KR" altLang="en-US" sz="1400" dirty="0"/>
              <a:t>고속버스는 우등고속을 기준으로 하되 해당 교통편이 없는 지역은 </a:t>
            </a:r>
            <a:r>
              <a:rPr lang="ko-KR" altLang="en-US" sz="1400" dirty="0" err="1"/>
              <a:t>차하위</a:t>
            </a:r>
            <a:r>
              <a:rPr lang="ko-KR" altLang="en-US" sz="1400" dirty="0"/>
              <a:t> 등급의 교통편을 이용한다</a:t>
            </a:r>
            <a:r>
              <a:rPr lang="en-US" altLang="ko-KR" sz="1400" dirty="0"/>
              <a:t>.) (</a:t>
            </a:r>
            <a:r>
              <a:rPr lang="ko-KR" altLang="en-US" sz="1400" dirty="0"/>
              <a:t>새마을호</a:t>
            </a:r>
            <a:r>
              <a:rPr lang="en-US" altLang="ko-KR" sz="1400" dirty="0"/>
              <a:t>-KTX</a:t>
            </a:r>
            <a:r>
              <a:rPr lang="ko-KR" altLang="en-US" sz="1400" dirty="0"/>
              <a:t>변경</a:t>
            </a:r>
            <a:r>
              <a:rPr lang="en-US" altLang="ko-KR" sz="1400" dirty="0" smtClean="0"/>
              <a:t>)</a:t>
            </a:r>
          </a:p>
          <a:p>
            <a:pPr fontAlgn="base"/>
            <a:r>
              <a:rPr lang="ko-KR" altLang="en-US" sz="1400" dirty="0"/>
              <a:t>⑤대의원 대회</a:t>
            </a:r>
            <a:r>
              <a:rPr lang="en-US" altLang="ko-KR" sz="1400" dirty="0"/>
              <a:t>, </a:t>
            </a:r>
            <a:r>
              <a:rPr lang="ko-KR" altLang="en-US" sz="1400" dirty="0"/>
              <a:t>대의원 수련회</a:t>
            </a:r>
            <a:r>
              <a:rPr lang="en-US" altLang="ko-KR" sz="1400" dirty="0"/>
              <a:t>, </a:t>
            </a:r>
            <a:r>
              <a:rPr lang="ko-KR" altLang="en-US" sz="1400" dirty="0"/>
              <a:t>확대간부 수련회</a:t>
            </a:r>
            <a:r>
              <a:rPr lang="en-US" altLang="ko-KR" sz="1400" dirty="0"/>
              <a:t>, </a:t>
            </a:r>
            <a:r>
              <a:rPr lang="ko-KR" altLang="en-US" sz="1400" dirty="0"/>
              <a:t>중앙집행위원회 회의</a:t>
            </a:r>
            <a:r>
              <a:rPr lang="en-US" altLang="ko-KR" sz="1400" dirty="0"/>
              <a:t>, </a:t>
            </a:r>
            <a:r>
              <a:rPr lang="ko-KR" altLang="en-US" sz="1400" dirty="0"/>
              <a:t>중앙집행위원회 </a:t>
            </a:r>
            <a:r>
              <a:rPr lang="ko-KR" altLang="en-US" sz="1400" dirty="0" err="1"/>
              <a:t>수련회시</a:t>
            </a:r>
            <a:r>
              <a:rPr lang="ko-KR" altLang="en-US" sz="1400" dirty="0"/>
              <a:t> 숙박비와 </a:t>
            </a:r>
            <a:r>
              <a:rPr lang="ko-KR" altLang="en-US" sz="1400" dirty="0" err="1"/>
              <a:t>석식대를</a:t>
            </a:r>
            <a:r>
              <a:rPr lang="ko-KR" altLang="en-US" sz="1400" dirty="0"/>
              <a:t> 포함하여 </a:t>
            </a:r>
            <a:r>
              <a:rPr lang="en-US" altLang="ko-KR" sz="1400" dirty="0"/>
              <a:t>30,000</a:t>
            </a:r>
            <a:r>
              <a:rPr lang="ko-KR" altLang="en-US" sz="1400" dirty="0"/>
              <a:t>원을 인당 지급한다</a:t>
            </a:r>
            <a:r>
              <a:rPr lang="en-US" altLang="ko-KR" sz="1400" dirty="0"/>
              <a:t>. (</a:t>
            </a:r>
            <a:r>
              <a:rPr lang="ko-KR" altLang="en-US" sz="1400" dirty="0"/>
              <a:t>지부 대의원 대회 참석 </a:t>
            </a:r>
            <a:r>
              <a:rPr lang="ko-KR" altLang="en-US" sz="1400" dirty="0" err="1"/>
              <a:t>숙박시</a:t>
            </a:r>
            <a:r>
              <a:rPr lang="ko-KR" altLang="en-US" sz="1400" dirty="0"/>
              <a:t> 지부 지원금으로 지급한다</a:t>
            </a:r>
            <a:r>
              <a:rPr lang="en-US" altLang="ko-KR" sz="1400" dirty="0"/>
              <a:t>.) </a:t>
            </a:r>
            <a:r>
              <a:rPr lang="en-US" altLang="ko-KR" sz="1400" dirty="0" smtClean="0"/>
              <a:t>(2025.06.18 </a:t>
            </a:r>
            <a:r>
              <a:rPr lang="ko-KR" altLang="en-US" sz="1400" dirty="0" smtClean="0"/>
              <a:t>개정</a:t>
            </a:r>
            <a:r>
              <a:rPr lang="en-US" altLang="ko-KR" sz="1400" dirty="0" smtClean="0"/>
              <a:t>)</a:t>
            </a:r>
            <a:endParaRPr lang="ko-KR" altLang="en-US" sz="1400" dirty="0"/>
          </a:p>
        </p:txBody>
      </p:sp>
      <p:sp>
        <p:nvSpPr>
          <p:cNvPr id="2" name="직사각형 1"/>
          <p:cNvSpPr/>
          <p:nvPr/>
        </p:nvSpPr>
        <p:spPr>
          <a:xfrm>
            <a:off x="0" y="2555776"/>
            <a:ext cx="6858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ko-KR" altLang="en-US" sz="1400" b="1" dirty="0"/>
              <a:t>제</a:t>
            </a:r>
            <a:r>
              <a:rPr lang="en-US" altLang="ko-KR" sz="1400" b="1" dirty="0"/>
              <a:t>13</a:t>
            </a:r>
            <a:r>
              <a:rPr lang="ko-KR" altLang="en-US" sz="1400" b="1" dirty="0"/>
              <a:t>조</a:t>
            </a:r>
            <a:r>
              <a:rPr lang="en-US" altLang="ko-KR" sz="1400" b="1" dirty="0"/>
              <a:t>[</a:t>
            </a:r>
            <a:r>
              <a:rPr lang="ko-KR" altLang="en-US" sz="1400" b="1" dirty="0"/>
              <a:t>장기출장자의 </a:t>
            </a:r>
            <a:r>
              <a:rPr lang="ko-KR" altLang="en-US" sz="1400" b="1" dirty="0" err="1"/>
              <a:t>여비감급</a:t>
            </a:r>
            <a:r>
              <a:rPr lang="en-US" altLang="ko-KR" sz="1400" b="1" dirty="0"/>
              <a:t>]</a:t>
            </a:r>
            <a:endParaRPr lang="ko-KR" altLang="en-US" sz="1400" dirty="0"/>
          </a:p>
          <a:p>
            <a:pPr algn="just"/>
            <a:r>
              <a:rPr lang="ko-KR" altLang="en-US" sz="1400" dirty="0"/>
              <a:t>동일지역에서 장기간 </a:t>
            </a:r>
            <a:r>
              <a:rPr lang="ko-KR" altLang="en-US" sz="1400" dirty="0" err="1"/>
              <a:t>체제하는</a:t>
            </a:r>
            <a:r>
              <a:rPr lang="ko-KR" altLang="en-US" sz="1400" dirty="0"/>
              <a:t> 경우의 일당은 도착한 다음날로부터 기산하여 아래와 같이 </a:t>
            </a:r>
            <a:r>
              <a:rPr lang="ko-KR" altLang="en-US" sz="1400" dirty="0" err="1"/>
              <a:t>감급한다</a:t>
            </a:r>
            <a:r>
              <a:rPr lang="en-US" altLang="ko-KR" sz="1400" dirty="0"/>
              <a:t>.</a:t>
            </a:r>
            <a:endParaRPr lang="ko-KR" altLang="en-US" sz="1400" dirty="0"/>
          </a:p>
          <a:p>
            <a:pPr algn="just"/>
            <a:r>
              <a:rPr lang="ko-KR" altLang="en-US" sz="1400" dirty="0"/>
              <a:t>① </a:t>
            </a:r>
            <a:r>
              <a:rPr lang="en-US" altLang="ko-KR" sz="1400" dirty="0"/>
              <a:t>11</a:t>
            </a:r>
            <a:r>
              <a:rPr lang="ko-KR" altLang="en-US" sz="1400" dirty="0"/>
              <a:t>일</a:t>
            </a:r>
            <a:r>
              <a:rPr lang="en-US" altLang="ko-KR" sz="1400" dirty="0"/>
              <a:t>~20</a:t>
            </a:r>
            <a:r>
              <a:rPr lang="ko-KR" altLang="en-US" sz="1400" dirty="0"/>
              <a:t>일 </a:t>
            </a:r>
            <a:r>
              <a:rPr lang="en-US" altLang="ko-KR" sz="1400" dirty="0"/>
              <a:t>: </a:t>
            </a:r>
            <a:r>
              <a:rPr lang="ko-KR" altLang="en-US" sz="1400" dirty="0"/>
              <a:t>정액의 </a:t>
            </a:r>
            <a:r>
              <a:rPr lang="en-US" altLang="ko-KR" sz="1400" dirty="0"/>
              <a:t>10% </a:t>
            </a:r>
            <a:r>
              <a:rPr lang="ko-KR" altLang="en-US" sz="1400" dirty="0" err="1"/>
              <a:t>감급</a:t>
            </a:r>
            <a:endParaRPr lang="ko-KR" altLang="en-US" sz="1400" dirty="0"/>
          </a:p>
          <a:p>
            <a:pPr algn="just"/>
            <a:r>
              <a:rPr lang="ko-KR" altLang="en-US" sz="1400" dirty="0"/>
              <a:t>② </a:t>
            </a:r>
            <a:r>
              <a:rPr lang="en-US" altLang="ko-KR" sz="1400" dirty="0"/>
              <a:t>20</a:t>
            </a:r>
            <a:r>
              <a:rPr lang="ko-KR" altLang="en-US" sz="1400" dirty="0"/>
              <a:t>일</a:t>
            </a:r>
            <a:r>
              <a:rPr lang="en-US" altLang="ko-KR" sz="1400" dirty="0"/>
              <a:t>~30</a:t>
            </a:r>
            <a:r>
              <a:rPr lang="ko-KR" altLang="en-US" sz="1400" dirty="0"/>
              <a:t>일 </a:t>
            </a:r>
            <a:r>
              <a:rPr lang="en-US" altLang="ko-KR" sz="1400" dirty="0"/>
              <a:t>: </a:t>
            </a:r>
            <a:r>
              <a:rPr lang="ko-KR" altLang="en-US" sz="1400" dirty="0"/>
              <a:t>정액의 </a:t>
            </a:r>
            <a:r>
              <a:rPr lang="en-US" altLang="ko-KR" sz="1400" dirty="0"/>
              <a:t>20% </a:t>
            </a:r>
            <a:r>
              <a:rPr lang="ko-KR" altLang="en-US" sz="1400" dirty="0" err="1"/>
              <a:t>감급</a:t>
            </a:r>
            <a:endParaRPr lang="ko-KR" altLang="en-US" sz="1400" dirty="0"/>
          </a:p>
          <a:p>
            <a:pPr algn="just"/>
            <a:r>
              <a:rPr lang="ko-KR" altLang="en-US" sz="1400" dirty="0"/>
              <a:t>③ </a:t>
            </a:r>
            <a:r>
              <a:rPr lang="en-US" altLang="ko-KR" sz="1400" dirty="0"/>
              <a:t>30</a:t>
            </a:r>
            <a:r>
              <a:rPr lang="ko-KR" altLang="en-US" sz="1400" dirty="0"/>
              <a:t>일 이상 </a:t>
            </a:r>
            <a:r>
              <a:rPr lang="en-US" altLang="ko-KR" sz="1400" dirty="0"/>
              <a:t>: </a:t>
            </a:r>
            <a:r>
              <a:rPr lang="ko-KR" altLang="en-US" sz="1400" dirty="0"/>
              <a:t>정액의 </a:t>
            </a:r>
            <a:r>
              <a:rPr lang="en-US" altLang="ko-KR" sz="1400" dirty="0"/>
              <a:t>30% </a:t>
            </a:r>
            <a:r>
              <a:rPr lang="ko-KR" altLang="en-US" sz="1400" dirty="0" err="1"/>
              <a:t>감급</a:t>
            </a:r>
            <a:endParaRPr lang="ko-KR" altLang="en-US" sz="1400" dirty="0"/>
          </a:p>
        </p:txBody>
      </p:sp>
      <p:sp>
        <p:nvSpPr>
          <p:cNvPr id="3" name="직사각형 2"/>
          <p:cNvSpPr/>
          <p:nvPr/>
        </p:nvSpPr>
        <p:spPr>
          <a:xfrm>
            <a:off x="0" y="4067944"/>
            <a:ext cx="6858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dirty="0"/>
              <a:t>제</a:t>
            </a:r>
            <a:r>
              <a:rPr lang="en-US" altLang="ko-KR" sz="1400" b="1" dirty="0"/>
              <a:t>14</a:t>
            </a:r>
            <a:r>
              <a:rPr lang="ko-KR" altLang="en-US" sz="1400" b="1" dirty="0"/>
              <a:t>조</a:t>
            </a:r>
            <a:r>
              <a:rPr lang="en-US" altLang="ko-KR" sz="1400" b="1" dirty="0"/>
              <a:t>[</a:t>
            </a:r>
            <a:r>
              <a:rPr lang="ko-KR" altLang="en-US" sz="1400" b="1" dirty="0"/>
              <a:t>비 조합원의 여비</a:t>
            </a:r>
            <a:r>
              <a:rPr lang="en-US" altLang="ko-KR" sz="1400" b="1" dirty="0"/>
              <a:t>]</a:t>
            </a:r>
            <a:endParaRPr lang="ko-KR" altLang="en-US" sz="1400" dirty="0"/>
          </a:p>
          <a:p>
            <a:r>
              <a:rPr lang="ko-KR" altLang="en-US" sz="1400" dirty="0"/>
              <a:t>조합원이 아닌 자가 조합공무로 집행위원 및 조합원과 동행한 경우에는 동일한 여비를 </a:t>
            </a:r>
            <a:r>
              <a:rPr lang="ko-KR" altLang="en-US" sz="1400" dirty="0" smtClean="0"/>
              <a:t>지급할 수 </a:t>
            </a:r>
            <a:r>
              <a:rPr lang="ko-KR" altLang="en-US" sz="1400" dirty="0"/>
              <a:t>있다</a:t>
            </a:r>
            <a:r>
              <a:rPr lang="en-US" altLang="ko-KR" sz="1400" dirty="0"/>
              <a:t>.</a:t>
            </a:r>
            <a:endParaRPr lang="ko-KR" altLang="en-US" sz="1400" dirty="0"/>
          </a:p>
        </p:txBody>
      </p:sp>
      <p:sp>
        <p:nvSpPr>
          <p:cNvPr id="5" name="직사각형 4"/>
          <p:cNvSpPr/>
          <p:nvPr/>
        </p:nvSpPr>
        <p:spPr>
          <a:xfrm>
            <a:off x="0" y="4932040"/>
            <a:ext cx="68580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ko-KR" altLang="en-US" sz="1400" b="1" dirty="0"/>
              <a:t>제</a:t>
            </a:r>
            <a:r>
              <a:rPr lang="en-US" altLang="ko-KR" sz="1400" b="1" dirty="0"/>
              <a:t>15</a:t>
            </a:r>
            <a:r>
              <a:rPr lang="ko-KR" altLang="en-US" sz="1400" b="1" dirty="0"/>
              <a:t>조</a:t>
            </a:r>
            <a:r>
              <a:rPr lang="en-US" altLang="ko-KR" sz="1400" b="1" dirty="0"/>
              <a:t>[</a:t>
            </a:r>
            <a:r>
              <a:rPr lang="ko-KR" altLang="en-US" sz="1400" b="1" dirty="0"/>
              <a:t>국외출장</a:t>
            </a:r>
            <a:r>
              <a:rPr lang="en-US" altLang="ko-KR" sz="1400" b="1" dirty="0"/>
              <a:t>]</a:t>
            </a:r>
            <a:endParaRPr lang="ko-KR" altLang="en-US" sz="1400" dirty="0"/>
          </a:p>
          <a:p>
            <a:pPr algn="just"/>
            <a:r>
              <a:rPr lang="ko-KR" altLang="en-US" sz="1400" dirty="0"/>
              <a:t>① 국외에 출장할 경우에는 상무집행위원회 결의에 의해 여비를 결정하여 지급한다</a:t>
            </a:r>
            <a:r>
              <a:rPr lang="en-US" altLang="ko-KR" sz="1400" dirty="0"/>
              <a:t>.</a:t>
            </a:r>
            <a:endParaRPr lang="ko-KR" altLang="en-US" sz="1400" dirty="0"/>
          </a:p>
          <a:p>
            <a:pPr algn="just"/>
            <a:r>
              <a:rPr lang="ko-KR" altLang="en-US" sz="1400" dirty="0"/>
              <a:t>② 초청자가 </a:t>
            </a:r>
            <a:r>
              <a:rPr lang="ko-KR" altLang="en-US" sz="1400" dirty="0" err="1"/>
              <a:t>체제비</a:t>
            </a:r>
            <a:r>
              <a:rPr lang="ko-KR" altLang="en-US" sz="1400" dirty="0"/>
              <a:t> 등 여비의 일부를 부담하는 경우에 그 부분에 대하여는 여비에서 제외한다</a:t>
            </a:r>
            <a:r>
              <a:rPr lang="en-US" altLang="ko-KR" sz="1400" dirty="0"/>
              <a:t>. </a:t>
            </a:r>
            <a:r>
              <a:rPr lang="en-US" altLang="ko-KR" sz="1400" dirty="0" smtClean="0"/>
              <a:t> </a:t>
            </a:r>
            <a:r>
              <a:rPr lang="ko-KR" altLang="en-US" sz="1400" dirty="0" smtClean="0"/>
              <a:t>다만</a:t>
            </a:r>
            <a:r>
              <a:rPr lang="en-US" altLang="ko-KR" sz="1400" dirty="0"/>
              <a:t>, </a:t>
            </a:r>
            <a:r>
              <a:rPr lang="ko-KR" altLang="en-US" sz="1400" dirty="0"/>
              <a:t>여비 예비비</a:t>
            </a:r>
            <a:r>
              <a:rPr lang="en-US" altLang="ko-KR" sz="1400" dirty="0"/>
              <a:t>(</a:t>
            </a:r>
            <a:r>
              <a:rPr lang="ko-KR" altLang="en-US" sz="1400" dirty="0"/>
              <a:t>보조비</a:t>
            </a:r>
            <a:r>
              <a:rPr lang="en-US" altLang="ko-KR" sz="1400" dirty="0"/>
              <a:t>)</a:t>
            </a:r>
            <a:r>
              <a:rPr lang="ko-KR" altLang="en-US" sz="1400" dirty="0"/>
              <a:t>로 지급 할 수 있다</a:t>
            </a:r>
            <a:r>
              <a:rPr lang="en-US" altLang="ko-KR" sz="1400" dirty="0"/>
              <a:t>.</a:t>
            </a:r>
            <a:endParaRPr lang="ko-KR" altLang="en-US" sz="1400" dirty="0"/>
          </a:p>
          <a:p>
            <a:pPr algn="just"/>
            <a:r>
              <a:rPr lang="ko-KR" altLang="en-US" sz="1400" dirty="0"/>
              <a:t>③ 국외 여비는 지역에 따라 차등을 두어 지급할 수 있다</a:t>
            </a:r>
            <a:r>
              <a:rPr lang="en-US" altLang="ko-KR" sz="1400" dirty="0"/>
              <a:t>.</a:t>
            </a:r>
            <a:endParaRPr lang="ko-KR" altLang="en-US" sz="1400" dirty="0"/>
          </a:p>
        </p:txBody>
      </p:sp>
      <p:sp>
        <p:nvSpPr>
          <p:cNvPr id="9" name="직사각형 8"/>
          <p:cNvSpPr/>
          <p:nvPr/>
        </p:nvSpPr>
        <p:spPr>
          <a:xfrm>
            <a:off x="2744528" y="6300192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 smtClean="0"/>
              <a:t>제</a:t>
            </a:r>
            <a:r>
              <a:rPr lang="en-US" altLang="ko-KR" b="1" dirty="0" smtClean="0"/>
              <a:t>3</a:t>
            </a:r>
            <a:r>
              <a:rPr lang="ko-KR" altLang="en-US" b="1" dirty="0" smtClean="0"/>
              <a:t>장 보 </a:t>
            </a:r>
            <a:r>
              <a:rPr lang="ko-KR" altLang="en-US" b="1" dirty="0" err="1" smtClean="0"/>
              <a:t>칙</a:t>
            </a:r>
            <a:endParaRPr lang="ko-KR" altLang="en-US" dirty="0"/>
          </a:p>
        </p:txBody>
      </p:sp>
      <p:sp>
        <p:nvSpPr>
          <p:cNvPr id="10" name="직사각형 9"/>
          <p:cNvSpPr/>
          <p:nvPr/>
        </p:nvSpPr>
        <p:spPr>
          <a:xfrm>
            <a:off x="0" y="6717719"/>
            <a:ext cx="6858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ko-KR" altLang="en-US" sz="1400" b="1" dirty="0"/>
              <a:t>제</a:t>
            </a:r>
            <a:r>
              <a:rPr lang="en-US" altLang="ko-KR" sz="1400" b="1" dirty="0"/>
              <a:t>16</a:t>
            </a:r>
            <a:r>
              <a:rPr lang="ko-KR" altLang="en-US" sz="1400" b="1" dirty="0"/>
              <a:t>조</a:t>
            </a:r>
            <a:r>
              <a:rPr lang="en-US" altLang="ko-KR" sz="1400" b="1" dirty="0"/>
              <a:t>[</a:t>
            </a:r>
            <a:r>
              <a:rPr lang="ko-KR" altLang="en-US" sz="1400" b="1" dirty="0"/>
              <a:t>여비의 반환 및 추가지급</a:t>
            </a:r>
            <a:r>
              <a:rPr lang="en-US" altLang="ko-KR" sz="1400" b="1" dirty="0"/>
              <a:t>]</a:t>
            </a:r>
            <a:endParaRPr lang="ko-KR" altLang="en-US" sz="1400" dirty="0"/>
          </a:p>
          <a:p>
            <a:pPr algn="just"/>
            <a:r>
              <a:rPr lang="ko-KR" altLang="en-US" sz="1400" dirty="0"/>
              <a:t>① 다음 각호의 사유가 발생한 경우에는 즉시 여비를 반환하여야 한다</a:t>
            </a:r>
            <a:r>
              <a:rPr lang="en-US" altLang="ko-KR" sz="1400" dirty="0"/>
              <a:t>.</a:t>
            </a:r>
            <a:endParaRPr lang="ko-KR" altLang="en-US" sz="1400" dirty="0"/>
          </a:p>
          <a:p>
            <a:pPr algn="just"/>
            <a:r>
              <a:rPr lang="en-US" altLang="ko-KR" sz="1400" dirty="0"/>
              <a:t>1. </a:t>
            </a:r>
            <a:r>
              <a:rPr lang="ko-KR" altLang="en-US" sz="1400" dirty="0"/>
              <a:t>출장이 취소된 경우</a:t>
            </a:r>
          </a:p>
          <a:p>
            <a:pPr algn="just"/>
            <a:r>
              <a:rPr lang="en-US" altLang="ko-KR" sz="1400" dirty="0"/>
              <a:t>2. </a:t>
            </a:r>
            <a:r>
              <a:rPr lang="ko-KR" altLang="en-US" sz="1400" dirty="0"/>
              <a:t>출장기간 단축 시 그 해당 잔액</a:t>
            </a:r>
          </a:p>
          <a:p>
            <a:pPr algn="just"/>
            <a:r>
              <a:rPr lang="en-US" altLang="ko-KR" sz="1400" dirty="0"/>
              <a:t>3. </a:t>
            </a:r>
            <a:r>
              <a:rPr lang="ko-KR" altLang="en-US" sz="1400" dirty="0"/>
              <a:t>출장지 변경 시 그 해당 잔액</a:t>
            </a:r>
          </a:p>
          <a:p>
            <a:pPr algn="just"/>
            <a:r>
              <a:rPr lang="ko-KR" altLang="en-US" sz="1400" dirty="0"/>
              <a:t>② 다음 각 호의 사유가 발생한 경우에는 증빙서에 의해 실비를 추가 지급할 수가 있다</a:t>
            </a:r>
            <a:r>
              <a:rPr lang="en-US" altLang="ko-KR" sz="1400" dirty="0"/>
              <a:t>.</a:t>
            </a:r>
            <a:endParaRPr lang="ko-KR" altLang="en-US" sz="1400" dirty="0"/>
          </a:p>
          <a:p>
            <a:pPr algn="just"/>
            <a:r>
              <a:rPr lang="en-US" altLang="ko-KR" sz="1400" dirty="0"/>
              <a:t>1. </a:t>
            </a:r>
            <a:r>
              <a:rPr lang="ko-KR" altLang="en-US" sz="1400" dirty="0"/>
              <a:t>출장기간이 늘어난 경우</a:t>
            </a:r>
          </a:p>
          <a:p>
            <a:pPr algn="just"/>
            <a:r>
              <a:rPr lang="en-US" altLang="ko-KR" sz="1400" dirty="0"/>
              <a:t>2. </a:t>
            </a:r>
            <a:r>
              <a:rPr lang="ko-KR" altLang="en-US" sz="1400" dirty="0"/>
              <a:t>출장지 변경으로 인한 부족 분</a:t>
            </a:r>
          </a:p>
          <a:p>
            <a:pPr algn="just"/>
            <a:r>
              <a:rPr lang="en-US" altLang="ko-KR" sz="1400" dirty="0"/>
              <a:t>3. </a:t>
            </a:r>
            <a:r>
              <a:rPr lang="ko-KR" altLang="en-US" sz="1400" dirty="0"/>
              <a:t>기타 지부장</a:t>
            </a:r>
            <a:r>
              <a:rPr lang="en-US" altLang="ko-KR" sz="1400" dirty="0"/>
              <a:t>, </a:t>
            </a:r>
            <a:r>
              <a:rPr lang="ko-KR" altLang="en-US" sz="1400" dirty="0" err="1"/>
              <a:t>지회장이</a:t>
            </a:r>
            <a:r>
              <a:rPr lang="ko-KR" altLang="en-US" sz="1400" dirty="0"/>
              <a:t> 인정하는 사유가 있을 때</a:t>
            </a:r>
          </a:p>
        </p:txBody>
      </p:sp>
    </p:spTree>
    <p:extLst>
      <p:ext uri="{BB962C8B-B14F-4D97-AF65-F5344CB8AC3E}">
        <p14:creationId xmlns:p14="http://schemas.microsoft.com/office/powerpoint/2010/main" val="402545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9192" y="323528"/>
            <a:ext cx="68580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ko-KR" altLang="en-US" sz="1400" b="1" dirty="0"/>
              <a:t>제</a:t>
            </a:r>
            <a:r>
              <a:rPr lang="en-US" altLang="ko-KR" sz="1400" b="1" dirty="0"/>
              <a:t>17</a:t>
            </a:r>
            <a:r>
              <a:rPr lang="ko-KR" altLang="en-US" sz="1400" b="1" dirty="0"/>
              <a:t>조</a:t>
            </a:r>
            <a:r>
              <a:rPr lang="en-US" altLang="ko-KR" sz="1400" b="1" dirty="0"/>
              <a:t>[</a:t>
            </a:r>
            <a:r>
              <a:rPr lang="ko-KR" altLang="en-US" sz="1400" b="1" dirty="0"/>
              <a:t>출장 중 신상변동</a:t>
            </a:r>
            <a:r>
              <a:rPr lang="en-US" altLang="ko-KR" sz="1400" b="1" dirty="0"/>
              <a:t>]</a:t>
            </a:r>
            <a:endParaRPr lang="ko-KR" altLang="en-US" sz="1400" dirty="0"/>
          </a:p>
          <a:p>
            <a:pPr algn="just"/>
            <a:r>
              <a:rPr lang="ko-KR" altLang="en-US" sz="1400" dirty="0"/>
              <a:t>① 출장 중 신상변동이 있더라도 귀임 시까지 동일한 기준으로 여비를 지급한다</a:t>
            </a:r>
            <a:r>
              <a:rPr lang="en-US" altLang="ko-KR" sz="1400" dirty="0" smtClean="0"/>
              <a:t>.</a:t>
            </a:r>
          </a:p>
          <a:p>
            <a:r>
              <a:rPr lang="ko-KR" altLang="en-US" sz="1400" dirty="0"/>
              <a:t>② 출장 중 상병 또는 타 목적지 경우 시에는 필히 사전에 연락을 취하고 귀임 즉시 승인 받아야 한다</a:t>
            </a:r>
            <a:r>
              <a:rPr lang="en-US" altLang="ko-KR" sz="1400" dirty="0"/>
              <a:t>.</a:t>
            </a:r>
            <a:endParaRPr lang="ko-KR" altLang="en-US" sz="1400" dirty="0"/>
          </a:p>
          <a:p>
            <a:r>
              <a:rPr lang="ko-KR" altLang="en-US" sz="1400" dirty="0"/>
              <a:t>③ 출장 중 사망 시에는 생계대책운영 세칙에 준하여 지급한다</a:t>
            </a:r>
            <a:r>
              <a:rPr lang="en-US" altLang="ko-KR" sz="1400" dirty="0" smtClean="0"/>
              <a:t>.</a:t>
            </a:r>
            <a:endParaRPr lang="ko-KR" altLang="en-US" sz="1400" dirty="0"/>
          </a:p>
        </p:txBody>
      </p:sp>
      <p:sp>
        <p:nvSpPr>
          <p:cNvPr id="9" name="직사각형 8"/>
          <p:cNvSpPr/>
          <p:nvPr/>
        </p:nvSpPr>
        <p:spPr>
          <a:xfrm>
            <a:off x="-29344" y="1619672"/>
            <a:ext cx="68873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dirty="0"/>
              <a:t>제</a:t>
            </a:r>
            <a:r>
              <a:rPr lang="en-US" altLang="ko-KR" sz="1400" b="1" dirty="0"/>
              <a:t>18</a:t>
            </a:r>
            <a:r>
              <a:rPr lang="ko-KR" altLang="en-US" sz="1400" b="1" dirty="0"/>
              <a:t>조</a:t>
            </a:r>
            <a:r>
              <a:rPr lang="en-US" altLang="ko-KR" sz="1400" b="1" dirty="0"/>
              <a:t>[</a:t>
            </a:r>
            <a:r>
              <a:rPr lang="ko-KR" altLang="en-US" sz="1400" b="1" dirty="0"/>
              <a:t>출장자의 의무</a:t>
            </a:r>
            <a:r>
              <a:rPr lang="en-US" altLang="ko-KR" sz="1400" b="1" dirty="0"/>
              <a:t>]</a:t>
            </a:r>
            <a:endParaRPr lang="ko-KR" altLang="en-US" sz="1400" dirty="0"/>
          </a:p>
          <a:p>
            <a:r>
              <a:rPr lang="ko-KR" altLang="en-US" sz="1400" dirty="0"/>
              <a:t>① 출장자는 </a:t>
            </a:r>
            <a:r>
              <a:rPr lang="ko-KR" altLang="en-US" sz="1400" dirty="0" err="1"/>
              <a:t>출장명령부를</a:t>
            </a:r>
            <a:r>
              <a:rPr lang="ko-KR" altLang="en-US" sz="1400" dirty="0"/>
              <a:t> 허위 및 부당하게 기재할 수 없다</a:t>
            </a:r>
            <a:r>
              <a:rPr lang="en-US" altLang="ko-KR" sz="1400" dirty="0"/>
              <a:t>.</a:t>
            </a:r>
            <a:endParaRPr lang="ko-KR" altLang="en-US" sz="1400" dirty="0"/>
          </a:p>
          <a:p>
            <a:r>
              <a:rPr lang="ko-KR" altLang="en-US" sz="1400" dirty="0"/>
              <a:t>② 출장 후 </a:t>
            </a:r>
            <a:r>
              <a:rPr lang="en-US" altLang="ko-KR" sz="1400" dirty="0"/>
              <a:t>3</a:t>
            </a:r>
            <a:r>
              <a:rPr lang="ko-KR" altLang="en-US" sz="1400" dirty="0"/>
              <a:t>일 이내로 출장복명서를 작성하여 제출하는 것을 원칙으로 한다</a:t>
            </a:r>
            <a:r>
              <a:rPr lang="en-US" altLang="ko-KR" sz="1400" dirty="0"/>
              <a:t>.</a:t>
            </a:r>
            <a:endParaRPr lang="ko-KR" altLang="en-US" sz="1400" dirty="0"/>
          </a:p>
          <a:p>
            <a:r>
              <a:rPr lang="ko-KR" altLang="en-US" sz="1400" dirty="0"/>
              <a:t>③출장 중 조합의 품위를 손상시키는 언행 및 행동을 하여서는 아니 된다</a:t>
            </a:r>
            <a:r>
              <a:rPr lang="en-US" altLang="ko-KR" sz="1400" dirty="0"/>
              <a:t>.</a:t>
            </a:r>
            <a:endParaRPr lang="ko-KR" altLang="en-US" sz="1400" dirty="0"/>
          </a:p>
        </p:txBody>
      </p:sp>
      <p:sp>
        <p:nvSpPr>
          <p:cNvPr id="10" name="직사각형 9"/>
          <p:cNvSpPr/>
          <p:nvPr/>
        </p:nvSpPr>
        <p:spPr>
          <a:xfrm>
            <a:off x="1714500" y="2843808"/>
            <a:ext cx="3429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altLang="ko-KR" b="1" dirty="0" smtClean="0"/>
              <a:t>[</a:t>
            </a:r>
            <a:r>
              <a:rPr lang="ko-KR" altLang="en-US" b="1" dirty="0"/>
              <a:t>부칙</a:t>
            </a:r>
            <a:r>
              <a:rPr lang="en-US" altLang="ko-KR" b="1" dirty="0"/>
              <a:t>]</a:t>
            </a:r>
            <a:endParaRPr lang="ko-KR" altLang="en-US" dirty="0"/>
          </a:p>
        </p:txBody>
      </p:sp>
      <p:sp>
        <p:nvSpPr>
          <p:cNvPr id="11" name="직사각형 10"/>
          <p:cNvSpPr/>
          <p:nvPr/>
        </p:nvSpPr>
        <p:spPr>
          <a:xfrm>
            <a:off x="0" y="3429164"/>
            <a:ext cx="68580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ko-KR" altLang="en-US" sz="1400" dirty="0"/>
              <a:t>① 본 규정의 </a:t>
            </a:r>
            <a:r>
              <a:rPr lang="ko-KR" altLang="en-US" sz="1400" dirty="0" smtClean="0"/>
              <a:t>미비 된 </a:t>
            </a:r>
            <a:r>
              <a:rPr lang="ko-KR" altLang="en-US" sz="1400" dirty="0"/>
              <a:t>점은 지부 여비세칙 및 통상관례에 따른다</a:t>
            </a:r>
            <a:r>
              <a:rPr lang="en-US" altLang="ko-KR" sz="1400" dirty="0"/>
              <a:t>.</a:t>
            </a:r>
            <a:endParaRPr lang="ko-KR" altLang="en-US" sz="1400" dirty="0"/>
          </a:p>
          <a:p>
            <a:pPr algn="just"/>
            <a:r>
              <a:rPr lang="ko-KR" altLang="en-US" sz="1400" dirty="0"/>
              <a:t>② 본 규정의 시행은 통과된 날로부터 시행한다</a:t>
            </a:r>
            <a:r>
              <a:rPr lang="en-US" altLang="ko-KR" sz="1400" dirty="0" smtClean="0"/>
              <a:t>.</a:t>
            </a:r>
          </a:p>
          <a:p>
            <a:pPr algn="just"/>
            <a:endParaRPr lang="ko-KR" altLang="en-US" sz="1400" dirty="0"/>
          </a:p>
          <a:p>
            <a:pPr algn="just"/>
            <a:r>
              <a:rPr lang="en-US" altLang="ko-KR" sz="1400" dirty="0"/>
              <a:t>[</a:t>
            </a:r>
            <a:r>
              <a:rPr lang="ko-KR" altLang="en-US" sz="1400" dirty="0"/>
              <a:t>경과 규정</a:t>
            </a:r>
            <a:r>
              <a:rPr lang="en-US" altLang="ko-KR" sz="1400" dirty="0"/>
              <a:t>]</a:t>
            </a:r>
            <a:endParaRPr lang="ko-KR" altLang="en-US" sz="1400" dirty="0"/>
          </a:p>
          <a:p>
            <a:pPr algn="just"/>
            <a:r>
              <a:rPr lang="ko-KR" altLang="en-US" sz="1400" dirty="0"/>
              <a:t>단</a:t>
            </a:r>
            <a:r>
              <a:rPr lang="en-US" altLang="ko-KR" sz="1400" dirty="0"/>
              <a:t>, </a:t>
            </a:r>
            <a:r>
              <a:rPr lang="ko-KR" altLang="en-US" sz="1400" dirty="0"/>
              <a:t>본 규정은 </a:t>
            </a:r>
            <a:r>
              <a:rPr lang="ko-KR" altLang="en-US" sz="1400" dirty="0" err="1"/>
              <a:t>정비지회</a:t>
            </a:r>
            <a:r>
              <a:rPr lang="ko-KR" altLang="en-US" sz="1400" dirty="0"/>
              <a:t> 제</a:t>
            </a:r>
            <a:r>
              <a:rPr lang="en-US" altLang="ko-KR" sz="1400" dirty="0" smtClean="0"/>
              <a:t>59</a:t>
            </a:r>
            <a:r>
              <a:rPr lang="ko-KR" altLang="en-US" sz="1400" dirty="0" err="1" smtClean="0"/>
              <a:t>년차</a:t>
            </a:r>
            <a:r>
              <a:rPr lang="ko-KR" altLang="en-US" sz="1400" dirty="0" smtClean="0"/>
              <a:t> </a:t>
            </a:r>
            <a:r>
              <a:rPr lang="ko-KR" altLang="en-US" sz="1400" dirty="0"/>
              <a:t>회계연도부터 시행한다</a:t>
            </a:r>
            <a:r>
              <a:rPr lang="en-US" altLang="ko-KR" sz="1400" dirty="0"/>
              <a:t>.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9062511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1030</Words>
  <Application>Microsoft Office PowerPoint</Application>
  <PresentationFormat>화면 슬라이드 쇼(4:3)</PresentationFormat>
  <Paragraphs>90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10" baseType="lpstr">
      <vt:lpstr>HY헤드라인M</vt:lpstr>
      <vt:lpstr>맑은 고딕</vt:lpstr>
      <vt:lpstr>바탕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KIA</cp:lastModifiedBy>
  <cp:revision>12</cp:revision>
  <cp:lastPrinted>2025-06-19T11:02:56Z</cp:lastPrinted>
  <dcterms:created xsi:type="dcterms:W3CDTF">2015-01-05T07:46:21Z</dcterms:created>
  <dcterms:modified xsi:type="dcterms:W3CDTF">2025-07-25T01:45:27Z</dcterms:modified>
</cp:coreProperties>
</file>